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wmf" ContentType="image/x-wmf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331" r:id="rId6"/>
    <p:sldId id="256" r:id="rId7"/>
    <p:sldId id="306" r:id="rId8"/>
    <p:sldId id="304" r:id="rId9"/>
    <p:sldId id="272" r:id="rId10"/>
    <p:sldId id="273" r:id="rId11"/>
    <p:sldId id="275" r:id="rId12"/>
    <p:sldId id="274" r:id="rId13"/>
    <p:sldId id="276" r:id="rId14"/>
    <p:sldId id="277" r:id="rId15"/>
    <p:sldId id="286" r:id="rId16"/>
    <p:sldId id="278" r:id="rId17"/>
    <p:sldId id="287" r:id="rId18"/>
    <p:sldId id="288" r:id="rId19"/>
    <p:sldId id="279" r:id="rId20"/>
    <p:sldId id="280" r:id="rId21"/>
    <p:sldId id="281" r:id="rId22"/>
    <p:sldId id="282" r:id="rId23"/>
    <p:sldId id="283" r:id="rId24"/>
    <p:sldId id="284" r:id="rId25"/>
    <p:sldId id="291" r:id="rId26"/>
    <p:sldId id="285" r:id="rId27"/>
    <p:sldId id="290" r:id="rId28"/>
    <p:sldId id="292" r:id="rId29"/>
    <p:sldId id="289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07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10"/>
          <p:cNvGrpSpPr/>
          <p:nvPr/>
        </p:nvGrpSpPr>
        <p:grpSpPr>
          <a:xfrm>
            <a:off x="0" y="0"/>
            <a:ext cx="2305056" cy="6857999"/>
            <a:chOff x="0" y="0"/>
            <a:chExt cx="2305056" cy="6857999"/>
          </a:xfrm>
        </p:grpSpPr>
        <p:sp>
          <p:nvSpPr>
            <p:cNvPr id="4" name="Rectangle 5"/>
            <p:cNvSpPr/>
            <p:nvPr/>
          </p:nvSpPr>
          <p:spPr>
            <a:xfrm>
              <a:off x="1209678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6"/>
            <p:cNvSpPr/>
            <p:nvPr/>
          </p:nvSpPr>
          <p:spPr>
            <a:xfrm>
              <a:off x="1128717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7"/>
            <p:cNvSpPr/>
            <p:nvPr/>
          </p:nvSpPr>
          <p:spPr>
            <a:xfrm>
              <a:off x="1123953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Rectangle 8"/>
            <p:cNvSpPr/>
            <p:nvPr/>
          </p:nvSpPr>
          <p:spPr>
            <a:xfrm>
              <a:off x="414342" y="9528"/>
              <a:ext cx="28575" cy="4481510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9"/>
            <p:cNvSpPr/>
            <p:nvPr/>
          </p:nvSpPr>
          <p:spPr>
            <a:xfrm>
              <a:off x="333371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10"/>
            <p:cNvSpPr/>
            <p:nvPr/>
          </p:nvSpPr>
          <p:spPr>
            <a:xfrm>
              <a:off x="190496" y="9528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566"/>
                <a:gd name="f7" fmla="val 81"/>
                <a:gd name="f8" fmla="val 380"/>
                <a:gd name="f9" fmla="val 383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11"/>
            <p:cNvSpPr/>
            <p:nvPr/>
          </p:nvSpPr>
          <p:spPr>
            <a:xfrm>
              <a:off x="1290639" y="14292"/>
              <a:ext cx="376239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"/>
                <a:gd name="f4" fmla="val 1135"/>
                <a:gd name="f5" fmla="val 222"/>
                <a:gd name="f6" fmla="val 620"/>
                <a:gd name="f7" fmla="val 18"/>
                <a:gd name="f8" fmla="val 617"/>
                <a:gd name="f9" fmla="val 1129"/>
                <a:gd name="f10" fmla="*/ f0 1 237"/>
                <a:gd name="f11" fmla="*/ f1 1 1135"/>
                <a:gd name="f12" fmla="+- f4 0 f2"/>
                <a:gd name="f13" fmla="+- f3 0 f2"/>
                <a:gd name="f14" fmla="*/ f13 1 237"/>
                <a:gd name="f15" fmla="*/ f12 1 113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7" h="1135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12"/>
            <p:cNvSpPr/>
            <p:nvPr/>
          </p:nvSpPr>
          <p:spPr>
            <a:xfrm>
              <a:off x="1600200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reeform 13"/>
            <p:cNvSpPr/>
            <p:nvPr/>
          </p:nvSpPr>
          <p:spPr>
            <a:xfrm>
              <a:off x="1381128" y="9528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219"/>
                <a:gd name="f6" fmla="val 383"/>
                <a:gd name="f7" fmla="val 15"/>
                <a:gd name="f8" fmla="val 380"/>
                <a:gd name="f9" fmla="val 892"/>
                <a:gd name="f10" fmla="*/ f0 1 234"/>
                <a:gd name="f11" fmla="*/ f1 1 898"/>
                <a:gd name="f12" fmla="+- f4 0 f2"/>
                <a:gd name="f13" fmla="+- f3 0 f2"/>
                <a:gd name="f14" fmla="*/ f13 1 234"/>
                <a:gd name="f15" fmla="*/ f12 1 898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4" h="898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3" name="Freeform 14"/>
            <p:cNvSpPr/>
            <p:nvPr/>
          </p:nvSpPr>
          <p:spPr>
            <a:xfrm>
              <a:off x="1643067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4" name="Freeform 15"/>
            <p:cNvSpPr/>
            <p:nvPr/>
          </p:nvSpPr>
          <p:spPr>
            <a:xfrm>
              <a:off x="1685925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5" name="Freeform 16"/>
            <p:cNvSpPr/>
            <p:nvPr/>
          </p:nvSpPr>
          <p:spPr>
            <a:xfrm>
              <a:off x="1685925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6" name="Freeform 17"/>
            <p:cNvSpPr/>
            <p:nvPr/>
          </p:nvSpPr>
          <p:spPr>
            <a:xfrm>
              <a:off x="1743075" y="4764"/>
              <a:ext cx="419096" cy="5222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29"/>
                <a:gd name="f5" fmla="val 252"/>
                <a:gd name="f6" fmla="val 45"/>
                <a:gd name="f7" fmla="val 120"/>
                <a:gd name="f8" fmla="val 6"/>
                <a:gd name="f9" fmla="val 15"/>
                <a:gd name="f10" fmla="val 60"/>
                <a:gd name="f11" fmla="val 111"/>
                <a:gd name="f12" fmla="val 317"/>
                <a:gd name="f13" fmla="*/ f0 1 264"/>
                <a:gd name="f14" fmla="*/ f1 1 329"/>
                <a:gd name="f15" fmla="+- f4 0 f2"/>
                <a:gd name="f16" fmla="+- f3 0 f2"/>
                <a:gd name="f17" fmla="*/ f16 1 264"/>
                <a:gd name="f18" fmla="*/ f15 1 329"/>
                <a:gd name="f19" fmla="*/ 0 1 f17"/>
                <a:gd name="f20" fmla="*/ f3 1 f17"/>
                <a:gd name="f21" fmla="*/ 0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64" h="329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7" name="Freeform 18"/>
            <p:cNvSpPr/>
            <p:nvPr/>
          </p:nvSpPr>
          <p:spPr>
            <a:xfrm>
              <a:off x="2119314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+- f4 0 f2"/>
                <a:gd name="f30" fmla="+- f3 0 f2"/>
                <a:gd name="f31" fmla="*/ f30 1 34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8" name="Freeform 19"/>
            <p:cNvSpPr/>
            <p:nvPr/>
          </p:nvSpPr>
          <p:spPr>
            <a:xfrm>
              <a:off x="952503" y="4764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189"/>
                <a:gd name="f7" fmla="val 81"/>
                <a:gd name="f8" fmla="val 6"/>
                <a:gd name="f9" fmla="val 192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9" name="Freeform 20"/>
            <p:cNvSpPr/>
            <p:nvPr/>
          </p:nvSpPr>
          <p:spPr>
            <a:xfrm>
              <a:off x="8667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0" name="Freeform 21"/>
            <p:cNvSpPr/>
            <p:nvPr/>
          </p:nvSpPr>
          <p:spPr>
            <a:xfrm>
              <a:off x="890589" y="1554159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1" name="Freeform 22"/>
            <p:cNvSpPr/>
            <p:nvPr/>
          </p:nvSpPr>
          <p:spPr>
            <a:xfrm>
              <a:off x="738185" y="5622929"/>
              <a:ext cx="33813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3"/>
                <a:gd name="f4" fmla="val 766"/>
                <a:gd name="f5" fmla="val 195"/>
                <a:gd name="f6" fmla="val 464"/>
                <a:gd name="f7" fmla="val 6"/>
                <a:gd name="f8" fmla="val 12"/>
                <a:gd name="f9" fmla="val 461"/>
                <a:gd name="f10" fmla="*/ f0 1 213"/>
                <a:gd name="f11" fmla="*/ f1 1 766"/>
                <a:gd name="f12" fmla="+- f4 0 f2"/>
                <a:gd name="f13" fmla="+- f3 0 f2"/>
                <a:gd name="f14" fmla="*/ f13 1 213"/>
                <a:gd name="f15" fmla="*/ f12 1 76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13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2" name="Freeform 23"/>
            <p:cNvSpPr/>
            <p:nvPr/>
          </p:nvSpPr>
          <p:spPr>
            <a:xfrm>
              <a:off x="647696" y="5480054"/>
              <a:ext cx="157167" cy="1571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17"/>
                <a:gd name="f5" fmla="val 8"/>
                <a:gd name="f6" fmla="val 26"/>
                <a:gd name="f7" fmla="val 4"/>
                <a:gd name="f8" fmla="val 10"/>
                <a:gd name="f9" fmla="val 24"/>
                <a:gd name="f10" fmla="val 29"/>
                <a:gd name="f11" fmla="val 23"/>
                <a:gd name="f12" fmla="*/ f0 1 33"/>
                <a:gd name="f13" fmla="*/ f1 1 33"/>
                <a:gd name="f14" fmla="+- f3 0 f2"/>
                <a:gd name="f15" fmla="*/ f14 1 33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3" h="3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3" name="Freeform 24"/>
            <p:cNvSpPr/>
            <p:nvPr/>
          </p:nvSpPr>
          <p:spPr>
            <a:xfrm>
              <a:off x="666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4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4" name="Freeform 25"/>
            <p:cNvSpPr/>
            <p:nvPr/>
          </p:nvSpPr>
          <p:spPr>
            <a:xfrm>
              <a:off x="0" y="3897309"/>
              <a:ext cx="133346" cy="26670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68"/>
                <a:gd name="f5" fmla="val 69"/>
                <a:gd name="f6" fmla="val 6"/>
                <a:gd name="f7" fmla="val 12"/>
                <a:gd name="f8" fmla="val 162"/>
                <a:gd name="f9" fmla="*/ f0 1 84"/>
                <a:gd name="f10" fmla="*/ f1 1 168"/>
                <a:gd name="f11" fmla="+- f4 0 f2"/>
                <a:gd name="f12" fmla="+- f3 0 f2"/>
                <a:gd name="f13" fmla="*/ f12 1 84"/>
                <a:gd name="f14" fmla="*/ f11 1 16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68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5" name="Freeform 26"/>
            <p:cNvSpPr/>
            <p:nvPr/>
          </p:nvSpPr>
          <p:spPr>
            <a:xfrm>
              <a:off x="66678" y="414972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6" name="Freeform 27"/>
            <p:cNvSpPr/>
            <p:nvPr/>
          </p:nvSpPr>
          <p:spPr>
            <a:xfrm>
              <a:off x="0" y="1644648"/>
              <a:ext cx="133346" cy="26987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70"/>
                <a:gd name="f5" fmla="val 12"/>
                <a:gd name="f6" fmla="val 164"/>
                <a:gd name="f7" fmla="val 69"/>
                <a:gd name="f8" fmla="val 6"/>
                <a:gd name="f9" fmla="*/ f0 1 84"/>
                <a:gd name="f10" fmla="*/ f1 1 170"/>
                <a:gd name="f11" fmla="+- f4 0 f2"/>
                <a:gd name="f12" fmla="+- f3 0 f2"/>
                <a:gd name="f13" fmla="*/ f12 1 84"/>
                <a:gd name="f14" fmla="*/ f11 1 17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7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7" name="Freeform 28"/>
            <p:cNvSpPr/>
            <p:nvPr/>
          </p:nvSpPr>
          <p:spPr>
            <a:xfrm>
              <a:off x="66678" y="146843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8" name="Freeform 29"/>
            <p:cNvSpPr/>
            <p:nvPr/>
          </p:nvSpPr>
          <p:spPr>
            <a:xfrm>
              <a:off x="695328" y="4764"/>
              <a:ext cx="309560" cy="1558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95"/>
                <a:gd name="f4" fmla="val 982"/>
                <a:gd name="f5" fmla="val 177"/>
                <a:gd name="f6" fmla="val 805"/>
                <a:gd name="f7" fmla="val 629"/>
                <a:gd name="f8" fmla="val 18"/>
                <a:gd name="f9" fmla="val 623"/>
                <a:gd name="f10" fmla="val 796"/>
                <a:gd name="f11" fmla="*/ f0 1 195"/>
                <a:gd name="f12" fmla="*/ f1 1 982"/>
                <a:gd name="f13" fmla="+- f4 0 f2"/>
                <a:gd name="f14" fmla="+- f3 0 f2"/>
                <a:gd name="f15" fmla="*/ f14 1 195"/>
                <a:gd name="f16" fmla="*/ f13 1 982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195" h="98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9" name="Freeform 30"/>
            <p:cNvSpPr/>
            <p:nvPr/>
          </p:nvSpPr>
          <p:spPr>
            <a:xfrm>
              <a:off x="57150" y="488156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38110" y="5060947"/>
              <a:ext cx="304796" cy="1777995"/>
            </a:xfrm>
            <a:custGeom>
              <a:avLst/>
              <a:gdLst>
                <a:gd name="f0" fmla="val 360"/>
                <a:gd name="f1" fmla="val w"/>
                <a:gd name="f2" fmla="val h"/>
                <a:gd name="f3" fmla="val 0"/>
                <a:gd name="f4" fmla="val 192"/>
                <a:gd name="f5" fmla="val 1120"/>
                <a:gd name="f6" fmla="val 177"/>
                <a:gd name="f7" fmla="val 183"/>
                <a:gd name="f8" fmla="val 15"/>
                <a:gd name="f9" fmla="val 354"/>
                <a:gd name="f10" fmla="*/ f1 1 192"/>
                <a:gd name="f11" fmla="*/ f2 1 1120"/>
                <a:gd name="f12" fmla="+- f5 0 f3"/>
                <a:gd name="f13" fmla="+- f4 0 f3"/>
                <a:gd name="f14" fmla="*/ f13 1 192"/>
                <a:gd name="f15" fmla="*/ f12 1 1120"/>
                <a:gd name="f16" fmla="*/ 0 1 f14"/>
                <a:gd name="f17" fmla="*/ f4 1 f14"/>
                <a:gd name="f18" fmla="*/ 0 1 f15"/>
                <a:gd name="f19" fmla="*/ f5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92" h="1120">
                  <a:moveTo>
                    <a:pt x="f4" y="f5"/>
                  </a:moveTo>
                  <a:lnTo>
                    <a:pt x="f6" y="f5"/>
                  </a:lnTo>
                  <a:lnTo>
                    <a:pt x="f6" y="f0"/>
                  </a:lnTo>
                  <a:lnTo>
                    <a:pt x="f3" y="f7"/>
                  </a:lnTo>
                  <a:lnTo>
                    <a:pt x="f3" y="f3"/>
                  </a:lnTo>
                  <a:lnTo>
                    <a:pt x="f8" y="f3"/>
                  </a:lnTo>
                  <a:lnTo>
                    <a:pt x="f8" y="f6"/>
                  </a:lnTo>
                  <a:lnTo>
                    <a:pt x="f4" y="f9"/>
                  </a:lnTo>
                  <a:lnTo>
                    <a:pt x="f4" y="f5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1" name="Freeform 32"/>
            <p:cNvSpPr/>
            <p:nvPr/>
          </p:nvSpPr>
          <p:spPr>
            <a:xfrm>
              <a:off x="561971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2" name="Rectangle 33"/>
            <p:cNvSpPr/>
            <p:nvPr/>
          </p:nvSpPr>
          <p:spPr>
            <a:xfrm>
              <a:off x="642942" y="6610353"/>
              <a:ext cx="23810" cy="242892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3" name="Freeform 34"/>
            <p:cNvSpPr/>
            <p:nvPr/>
          </p:nvSpPr>
          <p:spPr>
            <a:xfrm>
              <a:off x="76196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+- f3 0 f2"/>
                <a:gd name="f16" fmla="*/ f15 1 40"/>
                <a:gd name="f17" fmla="*/ 0 1 f16"/>
                <a:gd name="f18" fmla="*/ f3 1 f16"/>
                <a:gd name="f19" fmla="*/ f17 f13 1"/>
                <a:gd name="f20" fmla="*/ f18 f13 1"/>
                <a:gd name="f21" fmla="*/ f18 f14 1"/>
                <a:gd name="f22" fmla="*/ f1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10"/>
                    <a:pt x="f8" y="f4"/>
                  </a:cubicBezTo>
                  <a:cubicBezTo>
                    <a:pt x="f8" y="f11"/>
                    <a:pt x="f9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10"/>
                    <a:pt x="f11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4" name="Freeform 35"/>
            <p:cNvSpPr/>
            <p:nvPr/>
          </p:nvSpPr>
          <p:spPr>
            <a:xfrm>
              <a:off x="0" y="5978520"/>
              <a:ext cx="190496" cy="4619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"/>
                <a:gd name="f4" fmla="val 291"/>
                <a:gd name="f5" fmla="val 105"/>
                <a:gd name="f6" fmla="val 114"/>
                <a:gd name="f7" fmla="val 9"/>
                <a:gd name="f8" fmla="val 12"/>
                <a:gd name="f9" fmla="val 108"/>
                <a:gd name="f10" fmla="*/ f0 1 120"/>
                <a:gd name="f11" fmla="*/ f1 1 291"/>
                <a:gd name="f12" fmla="+- f4 0 f2"/>
                <a:gd name="f13" fmla="+- f3 0 f2"/>
                <a:gd name="f14" fmla="*/ f13 1 120"/>
                <a:gd name="f15" fmla="*/ f12 1 291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20" h="291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5" name="Freeform 36"/>
            <p:cNvSpPr/>
            <p:nvPr/>
          </p:nvSpPr>
          <p:spPr>
            <a:xfrm>
              <a:off x="1014417" y="1801816"/>
              <a:ext cx="214317" cy="7556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"/>
                <a:gd name="f4" fmla="val 476"/>
                <a:gd name="f5" fmla="val 12"/>
                <a:gd name="f6" fmla="val 128"/>
                <a:gd name="f7" fmla="val 126"/>
                <a:gd name="f8" fmla="val 9"/>
                <a:gd name="f9" fmla="val 131"/>
                <a:gd name="f10" fmla="*/ f0 1 135"/>
                <a:gd name="f11" fmla="*/ f1 1 476"/>
                <a:gd name="f12" fmla="+- f4 0 f2"/>
                <a:gd name="f13" fmla="+- f3 0 f2"/>
                <a:gd name="f14" fmla="*/ f13 1 135"/>
                <a:gd name="f15" fmla="*/ f12 1 47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35" h="476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6" name="Freeform 37"/>
            <p:cNvSpPr/>
            <p:nvPr/>
          </p:nvSpPr>
          <p:spPr>
            <a:xfrm>
              <a:off x="938210" y="2547939"/>
              <a:ext cx="166685" cy="1603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5"/>
                <a:gd name="f4" fmla="val 34"/>
                <a:gd name="f5" fmla="val 18"/>
                <a:gd name="f6" fmla="val 8"/>
                <a:gd name="f7" fmla="val 26"/>
                <a:gd name="f8" fmla="val 17"/>
                <a:gd name="f9" fmla="val 7"/>
                <a:gd name="f10" fmla="val 27"/>
                <a:gd name="f11" fmla="val 4"/>
                <a:gd name="f12" fmla="val 10"/>
                <a:gd name="f13" fmla="val 24"/>
                <a:gd name="f14" fmla="val 30"/>
                <a:gd name="f15" fmla="val 25"/>
                <a:gd name="f16" fmla="val 31"/>
                <a:gd name="f17" fmla="*/ f0 1 35"/>
                <a:gd name="f18" fmla="*/ f1 1 34"/>
                <a:gd name="f19" fmla="+- f4 0 f2"/>
                <a:gd name="f20" fmla="+- f3 0 f2"/>
                <a:gd name="f21" fmla="*/ f20 1 35"/>
                <a:gd name="f22" fmla="*/ f19 1 34"/>
                <a:gd name="f23" fmla="*/ 0 1 f21"/>
                <a:gd name="f24" fmla="*/ f3 1 f21"/>
                <a:gd name="f25" fmla="*/ 0 1 f22"/>
                <a:gd name="f26" fmla="*/ f4 1 f22"/>
                <a:gd name="f27" fmla="*/ f23 f17 1"/>
                <a:gd name="f28" fmla="*/ f24 f17 1"/>
                <a:gd name="f29" fmla="*/ f26 f18 1"/>
                <a:gd name="f30" fmla="*/ f25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7" t="f30" r="f28" b="f29"/>
              <a:pathLst>
                <a:path w="35" h="34">
                  <a:moveTo>
                    <a:pt x="f5" y="f4"/>
                  </a:moveTo>
                  <a:cubicBezTo>
                    <a:pt x="f6" y="f4"/>
                    <a:pt x="f2" y="f7"/>
                    <a:pt x="f2" y="f8"/>
                  </a:cubicBezTo>
                  <a:cubicBezTo>
                    <a:pt x="f2" y="f9"/>
                    <a:pt x="f6" y="f2"/>
                    <a:pt x="f5" y="f2"/>
                  </a:cubicBezTo>
                  <a:cubicBezTo>
                    <a:pt x="f10" y="f2"/>
                    <a:pt x="f3" y="f9"/>
                    <a:pt x="f3" y="f8"/>
                  </a:cubicBezTo>
                  <a:cubicBezTo>
                    <a:pt x="f3" y="f7"/>
                    <a:pt x="f10" y="f4"/>
                    <a:pt x="f5" y="f4"/>
                  </a:cubicBezTo>
                  <a:close/>
                  <a:moveTo>
                    <a:pt x="f5" y="f11"/>
                  </a:moveTo>
                  <a:cubicBezTo>
                    <a:pt x="f12" y="f11"/>
                    <a:pt x="f11" y="f12"/>
                    <a:pt x="f11" y="f8"/>
                  </a:cubicBezTo>
                  <a:cubicBezTo>
                    <a:pt x="f11" y="f13"/>
                    <a:pt x="f12" y="f14"/>
                    <a:pt x="f5" y="f14"/>
                  </a:cubicBezTo>
                  <a:cubicBezTo>
                    <a:pt x="f15" y="f14"/>
                    <a:pt x="f16" y="f13"/>
                    <a:pt x="f16" y="f8"/>
                  </a:cubicBezTo>
                  <a:cubicBezTo>
                    <a:pt x="f16" y="f12"/>
                    <a:pt x="f15" y="f11"/>
                    <a:pt x="f5" y="f11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595310" y="4764"/>
              <a:ext cx="638178" cy="402590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2"/>
                <a:gd name="f4" fmla="val 2536"/>
                <a:gd name="f5" fmla="val 387"/>
                <a:gd name="f6" fmla="val 2311"/>
                <a:gd name="f7" fmla="val 1925"/>
                <a:gd name="f8" fmla="val 15"/>
                <a:gd name="f9" fmla="val 1916"/>
                <a:gd name="f10" fmla="val 2302"/>
                <a:gd name="f11" fmla="*/ f0 1 402"/>
                <a:gd name="f12" fmla="*/ f1 1 2536"/>
                <a:gd name="f13" fmla="+- f4 0 f2"/>
                <a:gd name="f14" fmla="+- f3 0 f2"/>
                <a:gd name="f15" fmla="*/ f14 1 402"/>
                <a:gd name="f16" fmla="*/ f13 1 2536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402" h="253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8" name="Freeform 39"/>
            <p:cNvSpPr/>
            <p:nvPr/>
          </p:nvSpPr>
          <p:spPr>
            <a:xfrm>
              <a:off x="1223960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+- f4 0 f2"/>
                <a:gd name="f12" fmla="+- f3 0 f2"/>
                <a:gd name="f13" fmla="*/ f12 1 90"/>
                <a:gd name="f14" fmla="*/ f11 1 30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9" name="Freeform 40"/>
            <p:cNvSpPr/>
            <p:nvPr/>
          </p:nvSpPr>
          <p:spPr>
            <a:xfrm>
              <a:off x="1300167" y="1849438"/>
              <a:ext cx="109535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0" name="Freeform 41"/>
            <p:cNvSpPr/>
            <p:nvPr/>
          </p:nvSpPr>
          <p:spPr>
            <a:xfrm>
              <a:off x="280985" y="3417890"/>
              <a:ext cx="142875" cy="474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299"/>
                <a:gd name="f5" fmla="val 12"/>
                <a:gd name="f6" fmla="val 80"/>
                <a:gd name="f7" fmla="val 81"/>
                <a:gd name="f8" fmla="val 8"/>
                <a:gd name="f9" fmla="val 83"/>
                <a:gd name="f10" fmla="*/ f0 1 90"/>
                <a:gd name="f11" fmla="*/ f1 1 299"/>
                <a:gd name="f12" fmla="+- f4 0 f2"/>
                <a:gd name="f13" fmla="+- f3 0 f2"/>
                <a:gd name="f14" fmla="*/ f13 1 90"/>
                <a:gd name="f15" fmla="*/ f12 1 299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0" h="299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1" name="Freeform 42"/>
            <p:cNvSpPr/>
            <p:nvPr/>
          </p:nvSpPr>
          <p:spPr>
            <a:xfrm>
              <a:off x="238128" y="3883027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1"/>
                <a:gd name="f5" fmla="val 5"/>
                <a:gd name="f6" fmla="val 18"/>
                <a:gd name="f7" fmla="val 12"/>
                <a:gd name="f8" fmla="val 17"/>
                <a:gd name="f9" fmla="val 4"/>
                <a:gd name="f10" fmla="val 7"/>
                <a:gd name="f11" fmla="val 8"/>
                <a:gd name="f12" fmla="val 16"/>
                <a:gd name="f13" fmla="val 19"/>
                <a:gd name="f14" fmla="val 15"/>
                <a:gd name="f15" fmla="*/ f0 1 23"/>
                <a:gd name="f16" fmla="*/ f1 1 23"/>
                <a:gd name="f17" fmla="+- f3 0 f2"/>
                <a:gd name="f18" fmla="*/ f17 1 23"/>
                <a:gd name="f19" fmla="*/ 0 1 f18"/>
                <a:gd name="f20" fmla="*/ f3 1 f18"/>
                <a:gd name="f21" fmla="*/ f19 f15 1"/>
                <a:gd name="f22" fmla="*/ f20 f15 1"/>
                <a:gd name="f23" fmla="*/ f20 f16 1"/>
                <a:gd name="f24" fmla="*/ f19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8" y="f2"/>
                    <a:pt x="f3" y="f5"/>
                    <a:pt x="f3" y="f7"/>
                  </a:cubicBezTo>
                  <a:cubicBezTo>
                    <a:pt x="f3" y="f6"/>
                    <a:pt x="f8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1"/>
                    <a:pt x="f9" y="f7"/>
                  </a:cubicBezTo>
                  <a:cubicBezTo>
                    <a:pt x="f9" y="f12"/>
                    <a:pt x="f10" y="f13"/>
                    <a:pt x="f4" y="f13"/>
                  </a:cubicBezTo>
                  <a:cubicBezTo>
                    <a:pt x="f14" y="f13"/>
                    <a:pt x="f13" y="f12"/>
                    <a:pt x="f13" y="f7"/>
                  </a:cubicBezTo>
                  <a:cubicBezTo>
                    <a:pt x="f13" y="f11"/>
                    <a:pt x="f14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2" name="Freeform 43"/>
            <p:cNvSpPr/>
            <p:nvPr/>
          </p:nvSpPr>
          <p:spPr>
            <a:xfrm>
              <a:off x="4764" y="2166935"/>
              <a:ext cx="114300" cy="4524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2"/>
                <a:gd name="f4" fmla="val 285"/>
                <a:gd name="f5" fmla="val 6"/>
                <a:gd name="f6" fmla="val 276"/>
                <a:gd name="f7" fmla="val 60"/>
                <a:gd name="f8" fmla="val 216"/>
                <a:gd name="f9" fmla="val 222"/>
                <a:gd name="f10" fmla="*/ f0 1 72"/>
                <a:gd name="f11" fmla="*/ f1 1 285"/>
                <a:gd name="f12" fmla="+- f4 0 f2"/>
                <a:gd name="f13" fmla="+- f3 0 f2"/>
                <a:gd name="f14" fmla="*/ f13 1 72"/>
                <a:gd name="f15" fmla="*/ f12 1 28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72" h="28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3" name="Freeform 44"/>
            <p:cNvSpPr/>
            <p:nvPr/>
          </p:nvSpPr>
          <p:spPr>
            <a:xfrm>
              <a:off x="52385" y="2066928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4" name="Rectangle 45"/>
            <p:cNvSpPr/>
            <p:nvPr/>
          </p:nvSpPr>
          <p:spPr>
            <a:xfrm>
              <a:off x="1228725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5" name="Freeform 46"/>
            <p:cNvSpPr/>
            <p:nvPr/>
          </p:nvSpPr>
          <p:spPr>
            <a:xfrm>
              <a:off x="1319214" y="5041901"/>
              <a:ext cx="371475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1135"/>
                <a:gd name="f5" fmla="val 15"/>
                <a:gd name="f6" fmla="val 515"/>
                <a:gd name="f7" fmla="val 512"/>
                <a:gd name="f8" fmla="val 219"/>
                <a:gd name="f9" fmla="val 6"/>
                <a:gd name="f10" fmla="val 518"/>
                <a:gd name="f11" fmla="*/ f0 1 234"/>
                <a:gd name="f12" fmla="*/ f1 1 1135"/>
                <a:gd name="f13" fmla="+- f4 0 f2"/>
                <a:gd name="f14" fmla="+- f3 0 f2"/>
                <a:gd name="f15" fmla="*/ f14 1 234"/>
                <a:gd name="f16" fmla="*/ f13 1 1135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6" name="Freeform 47"/>
            <p:cNvSpPr/>
            <p:nvPr/>
          </p:nvSpPr>
          <p:spPr>
            <a:xfrm>
              <a:off x="1147764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7" name="Freeform 48"/>
            <p:cNvSpPr/>
            <p:nvPr/>
          </p:nvSpPr>
          <p:spPr>
            <a:xfrm>
              <a:off x="819146" y="3983034"/>
              <a:ext cx="347664" cy="286067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9"/>
                <a:gd name="f4" fmla="val 1802"/>
                <a:gd name="f5" fmla="val 201"/>
                <a:gd name="f6" fmla="val 1185"/>
                <a:gd name="f7" fmla="val 3"/>
                <a:gd name="f8" fmla="val 15"/>
                <a:gd name="f9" fmla="*/ f0 1 219"/>
                <a:gd name="f10" fmla="*/ f1 1 1802"/>
                <a:gd name="f11" fmla="+- f4 0 f2"/>
                <a:gd name="f12" fmla="+- f3 0 f2"/>
                <a:gd name="f13" fmla="*/ f12 1 219"/>
                <a:gd name="f14" fmla="*/ f11 1 1802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9" h="180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6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8" name="Freeform 49"/>
            <p:cNvSpPr/>
            <p:nvPr/>
          </p:nvSpPr>
          <p:spPr>
            <a:xfrm>
              <a:off x="728667" y="380682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9" name="Freeform 50"/>
            <p:cNvSpPr/>
            <p:nvPr/>
          </p:nvSpPr>
          <p:spPr>
            <a:xfrm>
              <a:off x="1624010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0" name="Freeform 51"/>
            <p:cNvSpPr/>
            <p:nvPr/>
          </p:nvSpPr>
          <p:spPr>
            <a:xfrm>
              <a:off x="1404939" y="5422904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18"/>
                <a:gd name="f6" fmla="val 515"/>
                <a:gd name="f7" fmla="val 512"/>
                <a:gd name="f8" fmla="val 222"/>
                <a:gd name="f9" fmla="val 6"/>
                <a:gd name="f10" fmla="val 518"/>
                <a:gd name="f11" fmla="*/ f0 1 234"/>
                <a:gd name="f12" fmla="*/ f1 1 898"/>
                <a:gd name="f13" fmla="+- f4 0 f2"/>
                <a:gd name="f14" fmla="+- f3 0 f2"/>
                <a:gd name="f15" fmla="*/ f14 1 234"/>
                <a:gd name="f16" fmla="*/ f13 1 898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1" name="Freeform 52"/>
            <p:cNvSpPr/>
            <p:nvPr/>
          </p:nvSpPr>
          <p:spPr>
            <a:xfrm>
              <a:off x="1666878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2" name="Freeform 53"/>
            <p:cNvSpPr/>
            <p:nvPr/>
          </p:nvSpPr>
          <p:spPr>
            <a:xfrm>
              <a:off x="1709735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3" name="Freeform 54"/>
            <p:cNvSpPr/>
            <p:nvPr/>
          </p:nvSpPr>
          <p:spPr>
            <a:xfrm>
              <a:off x="1709735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4" name="Freeform 55"/>
            <p:cNvSpPr/>
            <p:nvPr/>
          </p:nvSpPr>
          <p:spPr>
            <a:xfrm>
              <a:off x="1766885" y="6330948"/>
              <a:ext cx="419096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32"/>
                <a:gd name="f5" fmla="val 12"/>
                <a:gd name="f6" fmla="val 326"/>
                <a:gd name="f7" fmla="val 45"/>
                <a:gd name="f8" fmla="val 206"/>
                <a:gd name="f9" fmla="val 255"/>
                <a:gd name="f10" fmla="val 60"/>
                <a:gd name="f11" fmla="val 215"/>
                <a:gd name="f12" fmla="*/ f0 1 264"/>
                <a:gd name="f13" fmla="*/ f1 1 332"/>
                <a:gd name="f14" fmla="+- f4 0 f2"/>
                <a:gd name="f15" fmla="+- f3 0 f2"/>
                <a:gd name="f16" fmla="*/ f15 1 264"/>
                <a:gd name="f17" fmla="*/ f14 1 332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64" h="33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5"/>
                  </a:lnTo>
                  <a:lnTo>
                    <a:pt x="f10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5" name="Freeform 56"/>
            <p:cNvSpPr/>
            <p:nvPr/>
          </p:nvSpPr>
          <p:spPr>
            <a:xfrm>
              <a:off x="2147889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+- f4 0 f2"/>
                <a:gd name="f30" fmla="+- f3 0 f2"/>
                <a:gd name="f31" fmla="*/ f30 1 33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6" name="Freeform 57"/>
            <p:cNvSpPr/>
            <p:nvPr/>
          </p:nvSpPr>
          <p:spPr>
            <a:xfrm>
              <a:off x="504821" y="9528"/>
              <a:ext cx="233364" cy="51038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7"/>
                <a:gd name="f4" fmla="val 3215"/>
                <a:gd name="f5" fmla="val 132"/>
                <a:gd name="f6" fmla="val 129"/>
                <a:gd name="f7" fmla="val 2754"/>
                <a:gd name="f8" fmla="val 1901"/>
                <a:gd name="f9" fmla="val 15"/>
                <a:gd name="f10" fmla="val 1898"/>
                <a:gd name="f11" fmla="val 144"/>
                <a:gd name="f12" fmla="*/ f0 1 147"/>
                <a:gd name="f13" fmla="*/ f1 1 3215"/>
                <a:gd name="f14" fmla="+- f4 0 f2"/>
                <a:gd name="f15" fmla="+- f3 0 f2"/>
                <a:gd name="f16" fmla="*/ f15 1 147"/>
                <a:gd name="f17" fmla="*/ f14 1 3215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147" h="3215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2" y="f2"/>
                  </a:lnTo>
                  <a:lnTo>
                    <a:pt x="f9" y="f2"/>
                  </a:lnTo>
                  <a:lnTo>
                    <a:pt x="f9" y="f10"/>
                  </a:lnTo>
                  <a:lnTo>
                    <a:pt x="f11" y="f7"/>
                  </a:lnTo>
                  <a:lnTo>
                    <a:pt x="f3" y="f4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7" name="Freeform 58"/>
            <p:cNvSpPr/>
            <p:nvPr/>
          </p:nvSpPr>
          <p:spPr>
            <a:xfrm>
              <a:off x="633414" y="5103815"/>
              <a:ext cx="185742" cy="1857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9"/>
                <a:gd name="f4" fmla="val 20"/>
                <a:gd name="f5" fmla="val 9"/>
                <a:gd name="f6" fmla="val 30"/>
                <a:gd name="f7" fmla="val 19"/>
                <a:gd name="f8" fmla="val 4"/>
                <a:gd name="f9" fmla="val 11"/>
                <a:gd name="f10" fmla="val 28"/>
                <a:gd name="f11" fmla="val 35"/>
                <a:gd name="f12" fmla="*/ f0 1 39"/>
                <a:gd name="f13" fmla="*/ f1 1 39"/>
                <a:gd name="f14" fmla="+- f3 0 f2"/>
                <a:gd name="f15" fmla="*/ f14 1 39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9" h="39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7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7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7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8" name="Title 1"/>
          <p:cNvSpPr txBox="1">
            <a:spLocks noGrp="1"/>
          </p:cNvSpPr>
          <p:nvPr>
            <p:ph type="ctrTitle"/>
          </p:nvPr>
        </p:nvSpPr>
        <p:spPr>
          <a:xfrm>
            <a:off x="1876421" y="1122361"/>
            <a:ext cx="8791571" cy="2387598"/>
          </a:xfrm>
        </p:spPr>
        <p:txBody>
          <a:bodyPr anchor="b"/>
          <a:lstStyle>
            <a:lvl1pPr>
              <a:defRPr lang="de-DE" sz="48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59" name="Subtitle 2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8791571" cy="1655758"/>
          </a:xfrm>
        </p:spPr>
        <p:txBody>
          <a:bodyPr/>
          <a:lstStyle>
            <a:lvl1pPr marL="0" indent="0">
              <a:buNone/>
              <a:defRPr sz="2000" cap="all">
                <a:solidFill>
                  <a:srgbClr val="FE8943"/>
                </a:solidFill>
              </a:defRPr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60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7077510" y="5410203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344DB77-DF93-433F-AC33-FAFE1B712D03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61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1876421" y="5410203"/>
            <a:ext cx="51248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896907" y="5410203"/>
            <a:ext cx="7710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AF65793-8B66-45C8-BE53-9DEEB46784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657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4304666"/>
            <a:ext cx="9912352" cy="819357"/>
          </a:xfrm>
        </p:spPr>
        <p:txBody>
          <a:bodyPr anchor="b"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141408" y="606430"/>
            <a:ext cx="9912352" cy="3299776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363" y="5124023"/>
            <a:ext cx="9910861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75BD5-313A-4431-870D-081C0C87526C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77C76E-CE0C-4571-9950-8BB36E5D5D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6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54" y="609603"/>
            <a:ext cx="9905951" cy="3429000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419596"/>
            <a:ext cx="9904460" cy="137160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119A5C-4BE6-4EF1-B77C-B6DA43303F27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58ADBF-612A-4679-8074-09BFB4BD21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3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748430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309914"/>
            <a:ext cx="9906006" cy="1489493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51A0E-4C81-49B9-A897-0474AC9E5DF1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1C5E51-1A6D-4177-86FB-08D09DF4C70B}" type="slidenum">
              <a:t>‹#›</a:t>
            </a:fld>
            <a:endParaRPr lang="en-US"/>
          </a:p>
        </p:txBody>
      </p:sp>
      <p:sp>
        <p:nvSpPr>
          <p:cNvPr id="8" name="TextBox 59"/>
          <p:cNvSpPr txBox="1"/>
          <p:nvPr/>
        </p:nvSpPr>
        <p:spPr>
          <a:xfrm>
            <a:off x="903509" y="732397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“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10537371" y="276497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7192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2134045"/>
            <a:ext cx="9905996" cy="2511838"/>
          </a:xfrm>
        </p:spPr>
        <p:txBody>
          <a:bodyPr anchor="b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363" y="4657651"/>
            <a:ext cx="9904506" cy="114064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BBF8FC-8D28-4E7B-B418-5CCED968C712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A6B3D2-0CC3-46F4-AD84-0E6CF4906A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7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852437" y="2674464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52437" y="3360264"/>
            <a:ext cx="3194968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79EBEF-CC64-467B-8922-1C49293A5371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10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E70D3E-B9C3-4BBE-84F5-9958E89E4B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43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1408" y="4404591"/>
            <a:ext cx="3195242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141408" y="2666993"/>
            <a:ext cx="3195242" cy="15240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980855"/>
            <a:ext cx="3195242" cy="81783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489054" y="4404591"/>
            <a:ext cx="3200400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4489054" y="2666993"/>
            <a:ext cx="3198936" cy="15240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87591" y="4980855"/>
            <a:ext cx="3200400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852565" y="4404591"/>
            <a:ext cx="3190743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7852437" y="2666993"/>
            <a:ext cx="3194968" cy="15240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52437" y="4980855"/>
            <a:ext cx="3194968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4997A2-5809-4AA9-AA62-E38616EA173B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13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23AC05-03C2-4E97-A7F5-A9E58E3F57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9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67A6D0-F3F1-4856-9167-7A8E1F06F028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B0F5E-9B90-43D4-AD2A-C74358092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3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9042401" y="609603"/>
            <a:ext cx="2005014" cy="5181603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748589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4E805E-F362-44DC-BE58-BB3A44CF125A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13B1D4-E6DD-4F0B-A075-6E8A935CDB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3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64D92B-A743-413F-A36C-EB4123CE9CA6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4C8F11-27A5-449D-B1F4-D26474ED9C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191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1419221"/>
            <a:ext cx="9905996" cy="2852735"/>
          </a:xfrm>
        </p:spPr>
        <p:txBody>
          <a:bodyPr anchor="b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08" y="4424360"/>
            <a:ext cx="9905996" cy="1374772"/>
          </a:xfrm>
        </p:spPr>
        <p:txBody>
          <a:bodyPr/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5CAB44-7976-4BF1-ACF5-668371C94AE9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C4D20B-51C4-4D7B-B831-C297593FE6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4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4878388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2249488"/>
            <a:ext cx="4875215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00B461-8C96-464F-A1F3-CF33595110DF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781451-E1E1-4715-B74B-0291D4EF6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6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9121"/>
            <a:ext cx="9905996" cy="1477963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370018" y="2249488"/>
            <a:ext cx="4649778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141408" y="3073398"/>
            <a:ext cx="4878388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400809" y="2249488"/>
            <a:ext cx="4646605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3073398"/>
            <a:ext cx="4875205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B5F771-CAF7-4453-BC77-F4432BE2E106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4ABDDC-995F-40A4-A18D-402BF9025B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7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263CDF-C1AF-41F5-9DB1-97D5D0D2ABE3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64AE27-C37C-47C3-BC3B-3BB649CCF7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7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DEC740-2FDC-40C9-929E-DCDB831DB1BF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2C50FD-83D3-4C85-AE03-26DF59B8FA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6703" y="609603"/>
            <a:ext cx="3856033" cy="1639884"/>
          </a:xfrm>
        </p:spPr>
        <p:txBody>
          <a:bodyPr anchor="b"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56201" y="592668"/>
            <a:ext cx="5891204" cy="519853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6703" y="2249488"/>
            <a:ext cx="3856033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32AE27-88D0-485A-95FA-F0456B0A5BF3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460E7-4208-46DC-92C4-CD2F633B91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5934510" cy="1639884"/>
          </a:xfrm>
        </p:spPr>
        <p:txBody>
          <a:bodyPr anchor="b"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7380716" y="609603"/>
            <a:ext cx="3666689" cy="51816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1408" y="2249488"/>
            <a:ext cx="5934510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6AC907-75D2-4A42-BCA9-743EAC339EC1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24A9D5-9FE8-4405-BFF3-D126B364B3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/>
          <p:cNvPicPr>
            <a:picLocks noChangeAspect="1"/>
          </p:cNvPicPr>
          <p:nvPr/>
        </p:nvPicPr>
        <p:blipFill>
          <a:blip r:embed="rId20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7"/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8"/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/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+- f4 0 f2"/>
                  <a:gd name="f13" fmla="+- f3 0 f2"/>
                  <a:gd name="f14" fmla="*/ f13 1 233"/>
                  <a:gd name="f15" fmla="*/ f12 1 114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+- f3 0 f2"/>
                  <a:gd name="f17" fmla="*/ f16 1 40"/>
                  <a:gd name="f18" fmla="*/ 0 1 f17"/>
                  <a:gd name="f19" fmla="*/ f3 1 f17"/>
                  <a:gd name="f20" fmla="*/ f18 f14 1"/>
                  <a:gd name="f21" fmla="*/ f19 f14 1"/>
                  <a:gd name="f22" fmla="*/ f19 f15 1"/>
                  <a:gd name="f23" fmla="*/ f18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+- f4 0 f2"/>
                  <a:gd name="f13" fmla="+- f3 0 f2"/>
                  <a:gd name="f14" fmla="*/ f13 1 233"/>
                  <a:gd name="f15" fmla="*/ f12 1 90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+- f3 0 f2"/>
                  <a:gd name="f16" fmla="*/ f15 1 40"/>
                  <a:gd name="f17" fmla="*/ 0 1 f16"/>
                  <a:gd name="f18" fmla="*/ f3 1 f16"/>
                  <a:gd name="f19" fmla="*/ f17 f13 1"/>
                  <a:gd name="f20" fmla="*/ f18 f13 1"/>
                  <a:gd name="f21" fmla="*/ f18 f14 1"/>
                  <a:gd name="f22" fmla="*/ f17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+- f4 0 f2"/>
                  <a:gd name="f16" fmla="+- f3 0 f2"/>
                  <a:gd name="f17" fmla="*/ f16 1 266"/>
                  <a:gd name="f18" fmla="*/ f15 1 332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+- f4 0 f2"/>
                  <a:gd name="f30" fmla="+- f3 0 f2"/>
                  <a:gd name="f31" fmla="*/ f30 1 34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6" name="Line 16"/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+- f4 0 f2"/>
                  <a:gd name="f12" fmla="+- f3 0 f2"/>
                  <a:gd name="f13" fmla="*/ f12 1 78"/>
                  <a:gd name="f14" fmla="*/ f11 1 8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+- f4 0 f2"/>
                  <a:gd name="f11" fmla="+- f3 0 f2"/>
                  <a:gd name="f12" fmla="*/ f11 1 93"/>
                  <a:gd name="f13" fmla="*/ f10 1 303"/>
                  <a:gd name="f14" fmla="*/ 0 1 f12"/>
                  <a:gd name="f15" fmla="*/ f3 1 f12"/>
                  <a:gd name="f16" fmla="*/ 0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+- f4 0 f2"/>
                  <a:gd name="f12" fmla="+- f3 0 f2"/>
                  <a:gd name="f13" fmla="*/ f12 1 90"/>
                  <a:gd name="f14" fmla="*/ f11 1 30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+- f4 0 f2"/>
                  <a:gd name="f17" fmla="+- f3 0 f2"/>
                  <a:gd name="f18" fmla="*/ f17 1 24"/>
                  <a:gd name="f19" fmla="*/ f16 1 23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1" name="Rectangle 21"/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+- f4 0 f2"/>
                  <a:gd name="f14" fmla="+- f3 0 f2"/>
                  <a:gd name="f15" fmla="*/ f14 1 233"/>
                  <a:gd name="f16" fmla="*/ f13 1 1135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+- f4 0 f2"/>
                  <a:gd name="f13" fmla="+- f3 0 f2"/>
                  <a:gd name="f14" fmla="*/ f13 1 54"/>
                  <a:gd name="f15" fmla="*/ f12 1 766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+- f4 0 f2"/>
                  <a:gd name="f15" fmla="+- f3 0 f2"/>
                  <a:gd name="f16" fmla="*/ f15 1 236"/>
                  <a:gd name="f17" fmla="*/ f14 1 898"/>
                  <a:gd name="f18" fmla="*/ 0 1 f16"/>
                  <a:gd name="f19" fmla="*/ f3 1 f16"/>
                  <a:gd name="f20" fmla="*/ 0 1 f17"/>
                  <a:gd name="f21" fmla="*/ f4 1 f17"/>
                  <a:gd name="f22" fmla="*/ f18 f12 1"/>
                  <a:gd name="f23" fmla="*/ f19 f12 1"/>
                  <a:gd name="f24" fmla="*/ f21 f13 1"/>
                  <a:gd name="f25" fmla="*/ f20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+- f4 0 f2"/>
                  <a:gd name="f17" fmla="+- f3 0 f2"/>
                  <a:gd name="f18" fmla="*/ f17 1 263"/>
                  <a:gd name="f19" fmla="*/ f16 1 326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+- f4 0 f2"/>
                  <a:gd name="f30" fmla="+- f3 0 f2"/>
                  <a:gd name="f31" fmla="*/ f30 1 33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32" name="Group 9"/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+- f4 0 f2"/>
                  <a:gd name="f16" fmla="+- f3 0 f2"/>
                  <a:gd name="f17" fmla="*/ f16 1 263"/>
                  <a:gd name="f18" fmla="*/ f15 1 323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+- f4 0 f2"/>
                  <a:gd name="f30" fmla="+- f3 0 f2"/>
                  <a:gd name="f31" fmla="*/ f30 1 33"/>
                  <a:gd name="f32" fmla="*/ f29 1 32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+- f4 0 f2"/>
                  <a:gd name="f13" fmla="+- f3 0 f2"/>
                  <a:gd name="f14" fmla="*/ f13 1 188"/>
                  <a:gd name="f15" fmla="*/ f12 1 727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+- f3 0 f2"/>
                  <a:gd name="f18" fmla="*/ f17 1 33"/>
                  <a:gd name="f19" fmla="*/ 0 1 f18"/>
                  <a:gd name="f20" fmla="*/ f3 1 f18"/>
                  <a:gd name="f21" fmla="*/ f19 f15 1"/>
                  <a:gd name="f22" fmla="*/ f20 f15 1"/>
                  <a:gd name="f23" fmla="*/ f20 f16 1"/>
                  <a:gd name="f24" fmla="*/ f19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+- f4 0 f2"/>
                  <a:gd name="f14" fmla="+- f3 0 f2"/>
                  <a:gd name="f15" fmla="*/ f14 1 192"/>
                  <a:gd name="f16" fmla="*/ f13 1 973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+- f5 0 f3"/>
                  <a:gd name="f14" fmla="+- f4 0 f3"/>
                  <a:gd name="f15" fmla="*/ f14 1 194"/>
                  <a:gd name="f16" fmla="*/ f13 1 1135"/>
                  <a:gd name="f17" fmla="*/ 0 1 f15"/>
                  <a:gd name="f18" fmla="*/ f4 1 f15"/>
                  <a:gd name="f19" fmla="*/ 0 1 f16"/>
                  <a:gd name="f20" fmla="*/ f5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</p:grpSp>
      <p:sp>
        <p:nvSpPr>
          <p:cNvPr id="43" name="Title Placeholder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9905996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44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08" y="2249488"/>
            <a:ext cx="9905996" cy="35417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7456922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C0C68B8F-B865-437B-B34B-61EB1582389D}" type="datetime1">
              <a:rPr lang="en-US"/>
              <a:pPr lvl="0"/>
              <a:t>8/4/2019</a:t>
            </a:fld>
            <a:endParaRPr lang="en-US"/>
          </a:p>
        </p:txBody>
      </p:sp>
      <p:sp>
        <p:nvSpPr>
          <p:cNvPr id="4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62393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998DEAF5-34C4-4094-B782-6AA35A3F1E5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25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FFFFFF"/>
          </a:solidFill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FFFFFF"/>
          </a:solidFill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FFFFFF"/>
          </a:solidFill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factory.com/net/observer-design-pattern" TargetMode="External"/><Relationship Id="rId3" Type="http://schemas.openxmlformats.org/officeDocument/2006/relationships/hyperlink" Target="https://www.dofactory.com/net/command-design-pattern" TargetMode="External"/><Relationship Id="rId7" Type="http://schemas.openxmlformats.org/officeDocument/2006/relationships/hyperlink" Target="https://www.dofactory.com/net/memento-design-pattern" TargetMode="External"/><Relationship Id="rId12" Type="http://schemas.openxmlformats.org/officeDocument/2006/relationships/hyperlink" Target="https://www.dofactory.com/net/visitor-design-pattern" TargetMode="External"/><Relationship Id="rId2" Type="http://schemas.openxmlformats.org/officeDocument/2006/relationships/hyperlink" Target="https://www.dofactory.com/net/chain-of-responsibility-design-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factory.com/net/mediator-design-pattern" TargetMode="External"/><Relationship Id="rId11" Type="http://schemas.openxmlformats.org/officeDocument/2006/relationships/hyperlink" Target="https://www.dofactory.com/net/template-method-design-pattern" TargetMode="External"/><Relationship Id="rId5" Type="http://schemas.openxmlformats.org/officeDocument/2006/relationships/hyperlink" Target="https://www.dofactory.com/net/iterator-design-pattern" TargetMode="External"/><Relationship Id="rId10" Type="http://schemas.openxmlformats.org/officeDocument/2006/relationships/hyperlink" Target="https://www.dofactory.com/net/strategy-design-pattern" TargetMode="External"/><Relationship Id="rId4" Type="http://schemas.openxmlformats.org/officeDocument/2006/relationships/hyperlink" Target="https://www.dofactory.com/net/interpreter-design-pattern" TargetMode="External"/><Relationship Id="rId9" Type="http://schemas.openxmlformats.org/officeDocument/2006/relationships/hyperlink" Target="https://www.dofactory.com/net/state-design-patter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hesion_(computer_science)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iaSophia/MazeRunner/blob/master/Teams/TeamTemplate/MazeSolverMQTTClientTemplate.py" TargetMode="External"/><Relationship Id="rId2" Type="http://schemas.openxmlformats.org/officeDocument/2006/relationships/hyperlink" Target="https://github.com/AntoniaSophia/MazeRunn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toniaSophia/MazeRunner/blob/master/Teams/TeamTemplate/MazeSolverAlgoTemplate.p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AntoniaSophia/MazeRunner/blob/master/Framework/Test/test_maze_generator.py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mplementation.html" TargetMode="External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jpg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unclebobconsultingllc/" TargetMode="External"/><Relationship Id="rId7" Type="http://schemas.openxmlformats.org/officeDocument/2006/relationships/hyperlink" Target="http://georg-gruetter.de/clean-code-oscon-2018.mp4" TargetMode="External"/><Relationship Id="rId2" Type="http://schemas.openxmlformats.org/officeDocument/2006/relationships/hyperlink" Target="https://clean-code-develop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arturoherrero/clean-code-8036914" TargetMode="External"/><Relationship Id="rId5" Type="http://schemas.openxmlformats.org/officeDocument/2006/relationships/hyperlink" Target="http://www.jeremybytes.com/Downloads/Slides-CleanCode.pdf" TargetMode="External"/><Relationship Id="rId4" Type="http://schemas.openxmlformats.org/officeDocument/2006/relationships/hyperlink" Target="https://www.bbv.ch/images/bbv/pdf/downloads/V2_Clean_Code_V3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fif"/><Relationship Id="rId5" Type="http://schemas.openxmlformats.org/officeDocument/2006/relationships/image" Target="../media/image20.jfif"/><Relationship Id="rId4" Type="http://schemas.openxmlformats.org/officeDocument/2006/relationships/image" Target="../media/image19.jf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twitter.com/changelog/status/110351179485593600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v.ch/images/bbv/pdf/downloads/V2_Clean_Code_V3.pdf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dified_condition/decision_coverage" TargetMode="External"/><Relationship Id="rId2" Type="http://schemas.openxmlformats.org/officeDocument/2006/relationships/hyperlink" Target="https://en.wikipedia.org/wiki/Code_coverag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ructables.com/id/Remote-Temperature-Monitoring-Using-MQTT-and-ESP82/" TargetMode="External"/><Relationship Id="rId4" Type="http://schemas.openxmlformats.org/officeDocument/2006/relationships/image" Target="../media/image7.web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builder-design-pattern" TargetMode="External"/><Relationship Id="rId2" Type="http://schemas.openxmlformats.org/officeDocument/2006/relationships/hyperlink" Target="https://www.dofactory.com/net/abstract-factory-design-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factory.com/net/singleton-design-pattern" TargetMode="External"/><Relationship Id="rId5" Type="http://schemas.openxmlformats.org/officeDocument/2006/relationships/hyperlink" Target="https://www.dofactory.com/net/prototype-design-pattern" TargetMode="External"/><Relationship Id="rId4" Type="http://schemas.openxmlformats.org/officeDocument/2006/relationships/hyperlink" Target="https://www.dofactory.com/net/factory-method-design-patter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factory.com/net/proxy-design-pattern" TargetMode="External"/><Relationship Id="rId3" Type="http://schemas.openxmlformats.org/officeDocument/2006/relationships/hyperlink" Target="https://www.dofactory.com/net/bridge-design-pattern" TargetMode="External"/><Relationship Id="rId7" Type="http://schemas.openxmlformats.org/officeDocument/2006/relationships/hyperlink" Target="https://www.dofactory.com/net/flyweight-design-pattern" TargetMode="External"/><Relationship Id="rId2" Type="http://schemas.openxmlformats.org/officeDocument/2006/relationships/hyperlink" Target="https://www.dofactory.com/net/adapter-design-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factory.com/net/facade-design-pattern" TargetMode="External"/><Relationship Id="rId5" Type="http://schemas.openxmlformats.org/officeDocument/2006/relationships/hyperlink" Target="https://www.dofactory.com/net/decorator-design-pattern" TargetMode="External"/><Relationship Id="rId4" Type="http://schemas.openxmlformats.org/officeDocument/2006/relationships/hyperlink" Target="https://www.dofactory.com/net/composite-design-patter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 smtClean="0"/>
              <a:t>Informatica</a:t>
            </a:r>
            <a:r>
              <a:rPr lang="en-US" sz="6000" dirty="0" smtClean="0"/>
              <a:t> </a:t>
            </a:r>
            <a:r>
              <a:rPr lang="en-US" sz="6000" dirty="0" err="1" smtClean="0"/>
              <a:t>feminale</a:t>
            </a:r>
            <a:r>
              <a:rPr lang="en-US" sz="6000" dirty="0" smtClean="0"/>
              <a:t> 2019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CODE CAMP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900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Behavioral patterns – Dynamics in code flow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1600">
                <a:hlinkClick r:id="rId2"/>
              </a:rPr>
              <a:t>Chain of Resp.</a:t>
            </a:r>
            <a:r>
              <a:rPr lang="en-US" sz="1600"/>
              <a:t>		A way of passing a request between a chain of objects</a:t>
            </a:r>
          </a:p>
          <a:p>
            <a:pPr lvl="0" fontAlgn="ctr"/>
            <a:r>
              <a:rPr lang="en-US" sz="1600">
                <a:hlinkClick r:id="rId3"/>
              </a:rPr>
              <a:t>Command</a:t>
            </a:r>
            <a:r>
              <a:rPr lang="en-US" sz="1600"/>
              <a:t>		Encapsulate a command request as an object</a:t>
            </a:r>
          </a:p>
          <a:p>
            <a:pPr lvl="0" fontAlgn="ctr"/>
            <a:r>
              <a:rPr lang="en-US" sz="1600">
                <a:hlinkClick r:id="rId4"/>
              </a:rPr>
              <a:t>Interpreter</a:t>
            </a:r>
            <a:r>
              <a:rPr lang="en-US" sz="1600"/>
              <a:t>		A way to include language elements in a program</a:t>
            </a:r>
          </a:p>
          <a:p>
            <a:pPr lvl="0" fontAlgn="ctr"/>
            <a:r>
              <a:rPr lang="en-US" sz="1600">
                <a:hlinkClick r:id="rId5"/>
              </a:rPr>
              <a:t>Iterator</a:t>
            </a:r>
            <a:r>
              <a:rPr lang="en-US" sz="1600"/>
              <a:t>			Sequentially access the elements of a collection</a:t>
            </a:r>
          </a:p>
          <a:p>
            <a:pPr lvl="0" fontAlgn="ctr"/>
            <a:r>
              <a:rPr lang="en-US" sz="1600">
                <a:hlinkClick r:id="rId6"/>
              </a:rPr>
              <a:t>Mediator</a:t>
            </a:r>
            <a:r>
              <a:rPr lang="en-US" sz="1600"/>
              <a:t>		Defines simplified communication between classes</a:t>
            </a:r>
          </a:p>
          <a:p>
            <a:pPr lvl="0" fontAlgn="ctr"/>
            <a:r>
              <a:rPr lang="en-US" sz="1600">
                <a:hlinkClick r:id="rId7"/>
              </a:rPr>
              <a:t>Memento</a:t>
            </a:r>
            <a:r>
              <a:rPr lang="en-US" sz="1600"/>
              <a:t>		Capture and restore an object's internal state</a:t>
            </a:r>
          </a:p>
          <a:p>
            <a:pPr lvl="0" fontAlgn="ctr"/>
            <a:r>
              <a:rPr lang="en-US" sz="1600">
                <a:hlinkClick r:id="rId8"/>
              </a:rPr>
              <a:t>Observer</a:t>
            </a:r>
            <a:r>
              <a:rPr lang="en-US" sz="1600"/>
              <a:t>		A way of notifying change to a number of classes</a:t>
            </a:r>
          </a:p>
          <a:p>
            <a:pPr lvl="0" fontAlgn="ctr"/>
            <a:r>
              <a:rPr lang="en-US" sz="1600">
                <a:hlinkClick r:id="rId9"/>
              </a:rPr>
              <a:t>State</a:t>
            </a:r>
            <a:r>
              <a:rPr lang="en-US" sz="1600"/>
              <a:t>			Alter an object's behavior when its state changes</a:t>
            </a:r>
          </a:p>
          <a:p>
            <a:pPr lvl="0" fontAlgn="ctr"/>
            <a:r>
              <a:rPr lang="en-US" sz="1600">
                <a:hlinkClick r:id="rId10"/>
              </a:rPr>
              <a:t>Strategy</a:t>
            </a:r>
            <a:r>
              <a:rPr lang="en-US" sz="1600"/>
              <a:t>		Encapsulates an algorithm inside a class</a:t>
            </a:r>
          </a:p>
          <a:p>
            <a:pPr lvl="0" fontAlgn="ctr"/>
            <a:r>
              <a:rPr lang="en-US" sz="1600">
                <a:hlinkClick r:id="rId11"/>
              </a:rPr>
              <a:t>Template Method</a:t>
            </a:r>
            <a:r>
              <a:rPr lang="en-US" sz="1600"/>
              <a:t>		Defer the exact steps of an algorithm to a subclass</a:t>
            </a:r>
          </a:p>
          <a:p>
            <a:pPr lvl="0" fontAlgn="ctr"/>
            <a:r>
              <a:rPr lang="en-US" sz="1600">
                <a:hlinkClick r:id="rId12"/>
              </a:rPr>
              <a:t>Visitor</a:t>
            </a:r>
            <a:r>
              <a:rPr lang="en-US" sz="1600"/>
              <a:t>			Defines a new operation to a class without change</a:t>
            </a:r>
          </a:p>
          <a:p>
            <a:pPr lvl="0" fontAlgn="ctr"/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1800" dirty="0"/>
              <a:t>Already pretty old….. First implemented in the 1970s</a:t>
            </a:r>
          </a:p>
          <a:p>
            <a:pPr lvl="0" fontAlgn="ctr"/>
            <a:r>
              <a:rPr lang="en-US" sz="1800" dirty="0"/>
              <a:t>Classis pattern for client-server communication and separation of concerns</a:t>
            </a:r>
          </a:p>
          <a:p>
            <a:pPr lvl="0" fontAlgn="ctr"/>
            <a:r>
              <a:rPr lang="en-US" sz="1800" dirty="0"/>
              <a:t>In </a:t>
            </a:r>
            <a:r>
              <a:rPr lang="en-US" sz="1800" dirty="0" err="1"/>
              <a:t>IoT</a:t>
            </a:r>
            <a:r>
              <a:rPr lang="en-US" sz="1800" dirty="0"/>
              <a:t> (= Internet of Things) the pattern is widely adopted</a:t>
            </a:r>
          </a:p>
          <a:p>
            <a:pPr lvl="0" fontAlgn="ctr"/>
            <a:r>
              <a:rPr lang="en-US" sz="1800" dirty="0"/>
              <a:t>MQTT is one of the easiest </a:t>
            </a:r>
            <a:r>
              <a:rPr lang="en-US" sz="1800" dirty="0" err="1"/>
              <a:t>IoT</a:t>
            </a:r>
            <a:r>
              <a:rPr lang="en-US" sz="1800" dirty="0"/>
              <a:t> protocols</a:t>
            </a:r>
          </a:p>
          <a:p>
            <a:pPr lvl="0" font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90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691722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2000"/>
              <a:t>Separate the model from the view and from the control logic</a:t>
            </a:r>
          </a:p>
          <a:p>
            <a:pPr lvl="0" fontAlgn="ctr"/>
            <a:endParaRPr lang="en-US" sz="1600"/>
          </a:p>
        </p:txBody>
      </p:sp>
      <p:sp>
        <p:nvSpPr>
          <p:cNvPr id="4" name="Rechteck 6"/>
          <p:cNvSpPr/>
          <p:nvPr/>
        </p:nvSpPr>
        <p:spPr>
          <a:xfrm>
            <a:off x="5491785" y="2721739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Controller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393164" y="4318619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7743312" y="4313654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57" y="4043805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816452" y="2407020"/>
            <a:ext cx="7334310" cy="3550734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08471" y="4907520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2097743" y="4719922"/>
            <a:ext cx="1282574" cy="1262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2273015" y="4291260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4" idx="1"/>
            <a:endCxn id="5" idx="0"/>
          </p:cNvCxnSpPr>
          <p:nvPr/>
        </p:nvCxnSpPr>
        <p:spPr>
          <a:xfrm rot="10800000" flipV="1">
            <a:off x="4343835" y="3207097"/>
            <a:ext cx="1147951" cy="111152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471589" y="2806988"/>
            <a:ext cx="84510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</a:t>
            </a:r>
          </a:p>
        </p:txBody>
      </p:sp>
      <p:cxnSp>
        <p:nvCxnSpPr>
          <p:cNvPr id="14" name="Elbow Connector 22"/>
          <p:cNvCxnSpPr>
            <a:stCxn id="5" idx="3"/>
            <a:endCxn id="4" idx="2"/>
          </p:cNvCxnSpPr>
          <p:nvPr/>
        </p:nvCxnSpPr>
        <p:spPr>
          <a:xfrm flipV="1">
            <a:off x="5294503" y="3692456"/>
            <a:ext cx="1398104" cy="1111522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5524868" y="4398904"/>
            <a:ext cx="93736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</a:t>
            </a:r>
          </a:p>
        </p:txBody>
      </p:sp>
      <p:cxnSp>
        <p:nvCxnSpPr>
          <p:cNvPr id="16" name="Elbow Connector 26"/>
          <p:cNvCxnSpPr>
            <a:stCxn id="6" idx="0"/>
            <a:endCxn id="4" idx="3"/>
          </p:cNvCxnSpPr>
          <p:nvPr/>
        </p:nvCxnSpPr>
        <p:spPr>
          <a:xfrm rot="16200000" flipV="1">
            <a:off x="7740428" y="3360099"/>
            <a:ext cx="1106556" cy="800553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7" name="TextBox 29"/>
          <p:cNvSpPr txBox="1"/>
          <p:nvPr/>
        </p:nvSpPr>
        <p:spPr>
          <a:xfrm>
            <a:off x="6915616" y="4748076"/>
            <a:ext cx="81592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notify</a:t>
            </a:r>
          </a:p>
        </p:txBody>
      </p:sp>
      <p:cxnSp>
        <p:nvCxnSpPr>
          <p:cNvPr id="18" name="Elbow Connector 30"/>
          <p:cNvCxnSpPr>
            <a:endCxn id="6" idx="1"/>
          </p:cNvCxnSpPr>
          <p:nvPr/>
        </p:nvCxnSpPr>
        <p:spPr>
          <a:xfrm rot="5399996" flipH="1">
            <a:off x="6826005" y="3881710"/>
            <a:ext cx="1107814" cy="72680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9" name="TextBox 38"/>
          <p:cNvSpPr txBox="1"/>
          <p:nvPr/>
        </p:nvSpPr>
        <p:spPr>
          <a:xfrm>
            <a:off x="7893420" y="2806988"/>
            <a:ext cx="93736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09964" y="1759963"/>
            <a:ext cx="10806540" cy="3541718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dirty="0"/>
              <a:t>Advantages</a:t>
            </a:r>
          </a:p>
          <a:p>
            <a:pPr>
              <a:lnSpc>
                <a:spcPct val="80000"/>
              </a:lnSpc>
            </a:pPr>
            <a:r>
              <a:rPr lang="en-US" sz="1800" i="1" dirty="0"/>
              <a:t>Simultaneous development</a:t>
            </a:r>
            <a:r>
              <a:rPr lang="en-US" sz="1800" dirty="0"/>
              <a:t> – Multiple developers can work simultaneously on the model, controller and views.</a:t>
            </a:r>
          </a:p>
          <a:p>
            <a:pPr>
              <a:lnSpc>
                <a:spcPct val="80000"/>
              </a:lnSpc>
            </a:pPr>
            <a:endParaRPr lang="en-US" sz="1800" i="1" dirty="0">
              <a:hlinkClick r:id="rId2" tooltip="Cohesion (computer science)"/>
            </a:endParaRPr>
          </a:p>
          <a:p>
            <a:pPr>
              <a:lnSpc>
                <a:spcPct val="80000"/>
              </a:lnSpc>
            </a:pPr>
            <a:r>
              <a:rPr lang="en-US" sz="1800" dirty="0"/>
              <a:t>High cohesion MVC enables logical grouping of related actions on a controller or on a model together. 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Loose coupling - the very nature of the MVC framework is such that there is low coupling among models, views or controllers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i="1" dirty="0"/>
              <a:t>Ease of modification</a:t>
            </a:r>
            <a:r>
              <a:rPr lang="en-US" sz="1800" dirty="0"/>
              <a:t> – Because of the separation of responsibilities, future development or modification is easier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i="1" dirty="0"/>
              <a:t>Multiple views for a model</a:t>
            </a:r>
            <a:r>
              <a:rPr lang="en-US" sz="1800" dirty="0"/>
              <a:t> – Models can have multiple views</a:t>
            </a:r>
          </a:p>
          <a:p>
            <a:pPr lvl="0" fontAlgn="ctr">
              <a:lnSpc>
                <a:spcPct val="80000"/>
              </a:lnSpc>
            </a:pPr>
            <a:endParaRPr lang="en-US" sz="1800" dirty="0"/>
          </a:p>
          <a:p>
            <a:pPr lvl="0" fontAlgn="ctr">
              <a:lnSpc>
                <a:spcPct val="8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56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79954" y="1815382"/>
            <a:ext cx="10782732" cy="3541718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dirty="0"/>
              <a:t>Disadvantages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Code navigability – The framework navigation can be complex because it introduces new layers of abstraction and requires users to adapt to the decomposition criteria of MVC.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Multi-artifact consistency – Decomposing a feature into three artifacts causes scattering. Thus, requiring developers to maintain the consistency of multiple representations at once.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Undermined by inevitable clustering – Applications tend to have heavy interaction between what the user sees and what the user uses. Therefore each feature's computation and state tends to get clustered into one of the 3 program parts, erasing the purported advantages of MVC.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Pronounced learning curve – Knowledge on multiple technologies becomes the norm. Developers using MVC need to be skilled in multiple technologies.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Lack of incremental benefit – UI applications are already factored into components, and achieving code reuse and independence via the component architecture, leaving no incremental benefit to MV </a:t>
            </a:r>
          </a:p>
          <a:p>
            <a:pPr lvl="0" fontAlgn="ctr">
              <a:lnSpc>
                <a:spcPct val="80000"/>
              </a:lnSpc>
            </a:pPr>
            <a:endParaRPr lang="en-US" sz="1800" dirty="0"/>
          </a:p>
          <a:p>
            <a:pPr lvl="0" fontAlgn="ctr">
              <a:lnSpc>
                <a:spcPct val="8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199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691722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2000"/>
              <a:t>using MQTT as communication protocol</a:t>
            </a:r>
          </a:p>
          <a:p>
            <a:pPr lvl="0" fontAlgn="ctr"/>
            <a:endParaRPr lang="en-US" sz="1600"/>
          </a:p>
        </p:txBody>
      </p:sp>
      <p:sp>
        <p:nvSpPr>
          <p:cNvPr id="4" name="Rechteck 6"/>
          <p:cNvSpPr/>
          <p:nvPr/>
        </p:nvSpPr>
        <p:spPr>
          <a:xfrm>
            <a:off x="8887730" y="2349706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Solver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148004" y="3846451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77126" y="3842583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" y="3568830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548597" y="2231529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75445" y="4432535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823871" y="4335965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1990219" y="3927832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4" idx="1"/>
            <a:endCxn id="5" idx="0"/>
          </p:cNvCxnSpPr>
          <p:nvPr/>
        </p:nvCxnSpPr>
        <p:spPr>
          <a:xfrm rot="10800000" flipV="1">
            <a:off x="4098674" y="2835065"/>
            <a:ext cx="4789056" cy="1011386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202637" y="2434964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4" idx="2"/>
          </p:cNvCxnSpPr>
          <p:nvPr/>
        </p:nvCxnSpPr>
        <p:spPr>
          <a:xfrm flipV="1">
            <a:off x="6752779" y="3320423"/>
            <a:ext cx="3335773" cy="870482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7055574" y="4121036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752779" y="4502816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5049343" y="4327942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87730" y="5198857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98674" y="4817168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75863" y="5681981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507790"/>
            <a:ext cx="10782732" cy="615263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sz="2800" b="1">
                <a:solidFill>
                  <a:srgbClr val="92D050"/>
                </a:solidFill>
              </a:rPr>
              <a:t>What is your job now?</a:t>
            </a:r>
          </a:p>
          <a:p>
            <a:pPr lvl="0" fontAlgn="ctr"/>
            <a:endParaRPr lang="en-US" sz="1600" b="1"/>
          </a:p>
        </p:txBody>
      </p:sp>
      <p:sp>
        <p:nvSpPr>
          <p:cNvPr id="4" name="Rechteck 6"/>
          <p:cNvSpPr/>
          <p:nvPr/>
        </p:nvSpPr>
        <p:spPr>
          <a:xfrm>
            <a:off x="10079476" y="2340470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</a:t>
            </a:r>
            <a:b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Solver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148004" y="3846451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77126" y="3842583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" y="3568830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548597" y="2231529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75445" y="4432535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823871" y="4335965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2001950" y="3788852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21" idx="1"/>
            <a:endCxn id="5" idx="0"/>
          </p:cNvCxnSpPr>
          <p:nvPr/>
        </p:nvCxnSpPr>
        <p:spPr>
          <a:xfrm rot="10800000" flipV="1">
            <a:off x="4098674" y="2825683"/>
            <a:ext cx="4277376" cy="102076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202637" y="2434964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21" idx="2"/>
          </p:cNvCxnSpPr>
          <p:nvPr/>
        </p:nvCxnSpPr>
        <p:spPr>
          <a:xfrm flipV="1">
            <a:off x="6752779" y="3311041"/>
            <a:ext cx="2238895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7055574" y="4121036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752779" y="4502816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5049343" y="4327942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87730" y="5198857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98674" y="4817168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75863" y="5681981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sp>
        <p:nvSpPr>
          <p:cNvPr id="21" name="Rechteck 6"/>
          <p:cNvSpPr/>
          <p:nvPr/>
        </p:nvSpPr>
        <p:spPr>
          <a:xfrm>
            <a:off x="8376050" y="2340324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2" name="Elbow Connector 27"/>
          <p:cNvCxnSpPr>
            <a:stCxn id="21" idx="3"/>
            <a:endCxn id="4" idx="1"/>
          </p:cNvCxnSpPr>
          <p:nvPr/>
        </p:nvCxnSpPr>
        <p:spPr>
          <a:xfrm>
            <a:off x="9607298" y="2825683"/>
            <a:ext cx="472178" cy="146"/>
          </a:xfrm>
          <a:prstGeom prst="bentConnector3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507790"/>
            <a:ext cx="10782732" cy="615263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sz="2800" b="1">
                <a:solidFill>
                  <a:srgbClr val="92D050"/>
                </a:solidFill>
              </a:rPr>
              <a:t>What is your job now?</a:t>
            </a:r>
          </a:p>
          <a:p>
            <a:pPr lvl="0" fontAlgn="ctr"/>
            <a:endParaRPr lang="en-US" sz="1600" b="1"/>
          </a:p>
        </p:txBody>
      </p:sp>
      <p:sp>
        <p:nvSpPr>
          <p:cNvPr id="4" name="Rechteck 6"/>
          <p:cNvSpPr/>
          <p:nvPr/>
        </p:nvSpPr>
        <p:spPr>
          <a:xfrm>
            <a:off x="10079476" y="2340470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A*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BreadthFirst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…</a:t>
            </a:r>
            <a:endParaRPr lang="de-DE" sz="1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148004" y="3846451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77126" y="3842583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" y="3568830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548597" y="2231529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75445" y="4432535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823871" y="4335965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2001950" y="3788852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21" idx="1"/>
            <a:endCxn id="5" idx="0"/>
          </p:cNvCxnSpPr>
          <p:nvPr/>
        </p:nvCxnSpPr>
        <p:spPr>
          <a:xfrm rot="10800000" flipV="1">
            <a:off x="4098674" y="2825683"/>
            <a:ext cx="4277376" cy="102076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202637" y="2434964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21" idx="2"/>
          </p:cNvCxnSpPr>
          <p:nvPr/>
        </p:nvCxnSpPr>
        <p:spPr>
          <a:xfrm flipV="1">
            <a:off x="6752779" y="3311041"/>
            <a:ext cx="2238895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7055574" y="4121036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752779" y="4502816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5049343" y="4327942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87730" y="5198857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98674" y="4817168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75863" y="5681981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sp>
        <p:nvSpPr>
          <p:cNvPr id="21" name="Rechteck 6"/>
          <p:cNvSpPr/>
          <p:nvPr/>
        </p:nvSpPr>
        <p:spPr>
          <a:xfrm>
            <a:off x="8376050" y="2340324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2" name="Elbow Connector 27"/>
          <p:cNvCxnSpPr>
            <a:stCxn id="21" idx="3"/>
            <a:endCxn id="4" idx="1"/>
          </p:cNvCxnSpPr>
          <p:nvPr/>
        </p:nvCxnSpPr>
        <p:spPr>
          <a:xfrm>
            <a:off x="9607298" y="2825683"/>
            <a:ext cx="472178" cy="146"/>
          </a:xfrm>
          <a:prstGeom prst="bentConnector3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Resources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1600">
                <a:hlinkClick r:id="rId2"/>
              </a:rPr>
              <a:t>https://github.com/AntoniaSophia/MazeRunner</a:t>
            </a:r>
            <a:r>
              <a:rPr lang="en-US" sz="1600"/>
              <a:t> </a:t>
            </a:r>
          </a:p>
          <a:p>
            <a:pPr lvl="0" fontAlgn="ctr"/>
            <a:endParaRPr lang="en-US" sz="1600"/>
          </a:p>
          <a:p>
            <a:pPr marL="0" lvl="0" indent="0" fontAlgn="ctr">
              <a:buNone/>
            </a:pPr>
            <a:endParaRPr lang="en-US" sz="1600"/>
          </a:p>
          <a:p>
            <a:pPr marL="0" lvl="0" indent="0" fontAlgn="ctr">
              <a:buNone/>
            </a:pPr>
            <a:r>
              <a:rPr lang="en-US"/>
              <a:t>Templates</a:t>
            </a:r>
            <a:endParaRPr lang="en-US" sz="1800"/>
          </a:p>
          <a:p>
            <a:pPr lvl="0" fontAlgn="ctr"/>
            <a:r>
              <a:rPr lang="en-US" sz="2000"/>
              <a:t>for MQTT client </a:t>
            </a:r>
            <a:r>
              <a:rPr lang="en-US" sz="2000">
                <a:hlinkClick r:id="rId3" tooltip="MazeSolverMQTTClientTemplate.py"/>
              </a:rPr>
              <a:t>MazeSolverMQTTClientTemplate.py</a:t>
            </a:r>
            <a:endParaRPr lang="en-US" sz="2000"/>
          </a:p>
          <a:p>
            <a:pPr lvl="0" fontAlgn="ctr"/>
            <a:endParaRPr lang="en-US" sz="1600"/>
          </a:p>
          <a:p>
            <a:pPr lvl="0" fontAlgn="ctr"/>
            <a:endParaRPr lang="en-US" sz="1600"/>
          </a:p>
          <a:p>
            <a:pPr lvl="0" fontAlgn="ctr"/>
            <a:endParaRPr lang="en-US" sz="1600"/>
          </a:p>
          <a:p>
            <a:pPr lvl="0" fontAlgn="ctr"/>
            <a:endParaRPr lang="en-US" sz="1600"/>
          </a:p>
          <a:p>
            <a:pPr lvl="0" fontAlgn="ctr"/>
            <a:r>
              <a:rPr lang="en-US" sz="2000"/>
              <a:t>for MAZE solver </a:t>
            </a:r>
            <a:r>
              <a:rPr lang="en-US" sz="2000">
                <a:hlinkClick r:id="rId4" tooltip="MazeSolverAlgoTemplate.py"/>
              </a:rPr>
              <a:t>MazeSolverAlgoTemplate.py</a:t>
            </a:r>
            <a:endParaRPr lang="en-US" sz="2000"/>
          </a:p>
        </p:txBody>
      </p:sp>
      <p:sp>
        <p:nvSpPr>
          <p:cNvPr id="4" name="Rechteck 6"/>
          <p:cNvSpPr/>
          <p:nvPr/>
        </p:nvSpPr>
        <p:spPr>
          <a:xfrm>
            <a:off x="6625138" y="5494739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A*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BreadthFirst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…</a:t>
            </a:r>
            <a:endParaRPr lang="de-DE" sz="1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5" name="Elbow Connector 4"/>
          <p:cNvCxnSpPr>
            <a:endCxn id="7" idx="2"/>
          </p:cNvCxnSpPr>
          <p:nvPr/>
        </p:nvCxnSpPr>
        <p:spPr>
          <a:xfrm flipV="1">
            <a:off x="7103763" y="3458826"/>
            <a:ext cx="2238894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6" name="TextBox 5"/>
          <p:cNvSpPr txBox="1"/>
          <p:nvPr/>
        </p:nvSpPr>
        <p:spPr>
          <a:xfrm>
            <a:off x="7406557" y="4268821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sp>
        <p:nvSpPr>
          <p:cNvPr id="7" name="Rechteck 6"/>
          <p:cNvSpPr/>
          <p:nvPr/>
        </p:nvSpPr>
        <p:spPr>
          <a:xfrm>
            <a:off x="8727033" y="2488109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8" name="Elbow Connector 10"/>
          <p:cNvCxnSpPr>
            <a:stCxn id="7" idx="1"/>
          </p:cNvCxnSpPr>
          <p:nvPr/>
        </p:nvCxnSpPr>
        <p:spPr>
          <a:xfrm rot="10800009" flipV="1">
            <a:off x="5791205" y="2973473"/>
            <a:ext cx="2935837" cy="640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9" name="TextBox 11"/>
          <p:cNvSpPr txBox="1"/>
          <p:nvPr/>
        </p:nvSpPr>
        <p:spPr>
          <a:xfrm>
            <a:off x="5920593" y="2499612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93454" y="720951"/>
            <a:ext cx="10782732" cy="615263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sz="2800" b="1" dirty="0">
                <a:solidFill>
                  <a:srgbClr val="92D050"/>
                </a:solidFill>
              </a:rPr>
              <a:t>This is your job now – recommended order</a:t>
            </a:r>
          </a:p>
          <a:p>
            <a:pPr lvl="0" fontAlgn="ctr"/>
            <a:endParaRPr lang="en-US" sz="1600" b="1" dirty="0"/>
          </a:p>
        </p:txBody>
      </p:sp>
      <p:sp>
        <p:nvSpPr>
          <p:cNvPr id="4" name="Rechteck 6"/>
          <p:cNvSpPr/>
          <p:nvPr/>
        </p:nvSpPr>
        <p:spPr>
          <a:xfrm>
            <a:off x="10014821" y="2654506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</a:t>
            </a:r>
            <a:b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Solver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083349" y="4160487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12471" y="4156619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7" y="3882866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483942" y="2545565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10790" y="4746571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759216" y="4650001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1937295" y="4102888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21" idx="1"/>
            <a:endCxn id="5" idx="0"/>
          </p:cNvCxnSpPr>
          <p:nvPr/>
        </p:nvCxnSpPr>
        <p:spPr>
          <a:xfrm rot="10800000" flipV="1">
            <a:off x="4034019" y="3139719"/>
            <a:ext cx="4277376" cy="102076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137982" y="2749000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21" idx="2"/>
          </p:cNvCxnSpPr>
          <p:nvPr/>
        </p:nvCxnSpPr>
        <p:spPr>
          <a:xfrm flipV="1">
            <a:off x="6688124" y="3625077"/>
            <a:ext cx="2238895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6990919" y="4435072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688124" y="4816852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4984688" y="4641978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23075" y="5512893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34019" y="5131204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11208" y="5996017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sp>
        <p:nvSpPr>
          <p:cNvPr id="21" name="Rechteck 6"/>
          <p:cNvSpPr/>
          <p:nvPr/>
        </p:nvSpPr>
        <p:spPr>
          <a:xfrm>
            <a:off x="8311395" y="2654360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2" name="Elbow Connector 27"/>
          <p:cNvCxnSpPr>
            <a:stCxn id="21" idx="3"/>
            <a:endCxn id="4" idx="1"/>
          </p:cNvCxnSpPr>
          <p:nvPr/>
        </p:nvCxnSpPr>
        <p:spPr>
          <a:xfrm>
            <a:off x="9542643" y="3139719"/>
            <a:ext cx="472178" cy="146"/>
          </a:xfrm>
          <a:prstGeom prst="bentConnector3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  <a:tailEnd type="arrow"/>
          </a:ln>
        </p:spPr>
      </p:cxnSp>
      <p:sp>
        <p:nvSpPr>
          <p:cNvPr id="23" name="Dodecagon 22"/>
          <p:cNvSpPr/>
          <p:nvPr/>
        </p:nvSpPr>
        <p:spPr>
          <a:xfrm>
            <a:off x="7177380" y="2768886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  <a:endParaRPr lang="en-US" b="1" dirty="0"/>
          </a:p>
        </p:txBody>
      </p:sp>
      <p:sp>
        <p:nvSpPr>
          <p:cNvPr id="24" name="Dodecagon 23"/>
          <p:cNvSpPr/>
          <p:nvPr/>
        </p:nvSpPr>
        <p:spPr>
          <a:xfrm>
            <a:off x="9144590" y="2156126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2</a:t>
            </a:r>
            <a:endParaRPr lang="en-US" b="1" dirty="0"/>
          </a:p>
        </p:txBody>
      </p:sp>
      <p:sp>
        <p:nvSpPr>
          <p:cNvPr id="25" name="Dodecagon 24"/>
          <p:cNvSpPr/>
          <p:nvPr/>
        </p:nvSpPr>
        <p:spPr>
          <a:xfrm>
            <a:off x="10998877" y="2748550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US" b="1" dirty="0"/>
          </a:p>
        </p:txBody>
      </p:sp>
      <p:sp>
        <p:nvSpPr>
          <p:cNvPr id="26" name="Dodecagon 25"/>
          <p:cNvSpPr/>
          <p:nvPr/>
        </p:nvSpPr>
        <p:spPr>
          <a:xfrm>
            <a:off x="8637727" y="3757365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US" b="1" dirty="0"/>
          </a:p>
        </p:txBody>
      </p:sp>
      <p:sp>
        <p:nvSpPr>
          <p:cNvPr id="27" name="Dodecagon 26"/>
          <p:cNvSpPr/>
          <p:nvPr/>
        </p:nvSpPr>
        <p:spPr>
          <a:xfrm>
            <a:off x="6995468" y="49251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477776" y="83790"/>
            <a:ext cx="392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receive and </a:t>
            </a:r>
            <a:r>
              <a:rPr lang="en-US" dirty="0" err="1">
                <a:solidFill>
                  <a:schemeClr val="bg1"/>
                </a:solidFill>
              </a:rPr>
              <a:t>interprete</a:t>
            </a:r>
            <a:r>
              <a:rPr lang="en-US" dirty="0">
                <a:solidFill>
                  <a:schemeClr val="bg1"/>
                </a:solidFill>
              </a:rPr>
              <a:t> MQTT message</a:t>
            </a:r>
          </a:p>
        </p:txBody>
      </p:sp>
      <p:sp>
        <p:nvSpPr>
          <p:cNvPr id="29" name="Dodecagon 28"/>
          <p:cNvSpPr/>
          <p:nvPr/>
        </p:nvSpPr>
        <p:spPr>
          <a:xfrm>
            <a:off x="6986952" y="534235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2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469260" y="568774"/>
            <a:ext cx="340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send information to Maze Solver</a:t>
            </a:r>
          </a:p>
        </p:txBody>
      </p:sp>
      <p:sp>
        <p:nvSpPr>
          <p:cNvPr id="31" name="Dodecagon 30"/>
          <p:cNvSpPr/>
          <p:nvPr/>
        </p:nvSpPr>
        <p:spPr>
          <a:xfrm>
            <a:off x="6994432" y="1018934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476740" y="1053473"/>
            <a:ext cx="441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code your solver separately (use </a:t>
            </a:r>
            <a:r>
              <a:rPr lang="en-US" dirty="0" err="1">
                <a:solidFill>
                  <a:schemeClr val="bg1"/>
                </a:solidFill>
              </a:rPr>
              <a:t>loadMaze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" name="Dodecagon 33"/>
          <p:cNvSpPr/>
          <p:nvPr/>
        </p:nvSpPr>
        <p:spPr>
          <a:xfrm>
            <a:off x="6994432" y="1522290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476740" y="1556829"/>
            <a:ext cx="419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send back information as MQTT message</a:t>
            </a:r>
          </a:p>
        </p:txBody>
      </p:sp>
    </p:spTree>
    <p:extLst>
      <p:ext uri="{BB962C8B-B14F-4D97-AF65-F5344CB8AC3E}">
        <p14:creationId xmlns:p14="http://schemas.microsoft.com/office/powerpoint/2010/main" val="30086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 err="1"/>
              <a:t>IoT</a:t>
            </a:r>
            <a:r>
              <a:rPr lang="de-DE" dirty="0"/>
              <a:t> and MQTT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What the hell is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grid - see also </a:t>
            </a:r>
            <a:r>
              <a:rPr lang="en-US" dirty="0">
                <a:hlinkClick r:id="rId2" tooltip="test_maze_generator.py"/>
              </a:rPr>
              <a:t>test_maze_generator.py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80" y="1865744"/>
            <a:ext cx="5914541" cy="46714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81093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5" name="Rectangle 4"/>
          <p:cNvSpPr/>
          <p:nvPr/>
        </p:nvSpPr>
        <p:spPr>
          <a:xfrm>
            <a:off x="8620001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0,1</a:t>
            </a:r>
          </a:p>
        </p:txBody>
      </p:sp>
      <p:sp>
        <p:nvSpPr>
          <p:cNvPr id="6" name="Rectangle 5"/>
          <p:cNvSpPr/>
          <p:nvPr/>
        </p:nvSpPr>
        <p:spPr>
          <a:xfrm>
            <a:off x="9258909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7" name="Rectangle 6"/>
          <p:cNvSpPr/>
          <p:nvPr/>
        </p:nvSpPr>
        <p:spPr>
          <a:xfrm>
            <a:off x="9899035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0,3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39161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9" name="Rectangle 8"/>
          <p:cNvSpPr/>
          <p:nvPr/>
        </p:nvSpPr>
        <p:spPr>
          <a:xfrm>
            <a:off x="7981093" y="326737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20001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58909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99035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539161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84143" y="39087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23051" y="390878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61959" y="39087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02085" y="390878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542211" y="39087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92816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631724" y="45501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3,1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70632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10758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50884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04539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43447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282355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22481" y="518184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62607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539161" y="2625967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39161" y="3904073"/>
            <a:ext cx="570402" cy="5573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86068" y="2898042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422524" y="4201453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245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grid Representation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053931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8692839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9331747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1873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11999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9" name="Rectangle 8"/>
          <p:cNvSpPr/>
          <p:nvPr/>
        </p:nvSpPr>
        <p:spPr>
          <a:xfrm>
            <a:off x="8053931" y="326737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92839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31747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71873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11999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56981" y="390878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95889" y="390878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34797" y="390878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74923" y="390878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615049" y="390878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65654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704562" y="4550187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43470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83596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23722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77377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716285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355193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95319" y="518183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35445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611999" y="2625965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611999" y="3908779"/>
            <a:ext cx="570402" cy="561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77798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16706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55614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895740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535866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77798" y="32739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16706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55614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895740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35866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80848" y="391539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619756" y="3915396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258664" y="391539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898790" y="3915396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38916" y="391539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89521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628429" y="455680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3,1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267337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907463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547589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01244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640152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279060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919186" y="5188454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59312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535866" y="2632581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535866" y="3910687"/>
            <a:ext cx="570402" cy="5573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82773" y="2904656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33877" y="4192180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95" y="3690581"/>
            <a:ext cx="3405351" cy="10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/topic payload 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/maze clear		Topic: /maze		Payload: clear</a:t>
            </a:r>
          </a:p>
          <a:p>
            <a:pPr lvl="1"/>
            <a:r>
              <a:rPr lang="en-US" dirty="0"/>
              <a:t>/maze/</a:t>
            </a:r>
            <a:r>
              <a:rPr lang="en-US" dirty="0" err="1"/>
              <a:t>dimRow</a:t>
            </a:r>
            <a:r>
              <a:rPr lang="en-US" dirty="0"/>
              <a:t> 5		Topic: /maze/</a:t>
            </a:r>
            <a:r>
              <a:rPr lang="en-US" dirty="0" err="1"/>
              <a:t>dimRow</a:t>
            </a:r>
            <a:r>
              <a:rPr lang="en-US" dirty="0"/>
              <a:t>	Payload: 5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7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Protocol – available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08" y="1579419"/>
            <a:ext cx="9905996" cy="4017824"/>
          </a:xfrm>
        </p:spPr>
        <p:txBody>
          <a:bodyPr>
            <a:noAutofit/>
          </a:bodyPr>
          <a:lstStyle/>
          <a:p>
            <a:r>
              <a:rPr lang="en-US" sz="1800" dirty="0"/>
              <a:t>/maze </a:t>
            </a:r>
          </a:p>
          <a:p>
            <a:pPr lvl="1"/>
            <a:r>
              <a:rPr lang="en-US" sz="1400" dirty="0"/>
              <a:t>clear			</a:t>
            </a:r>
            <a:r>
              <a:rPr lang="en-US" sz="1400" dirty="0">
                <a:sym typeface="Wingdings" panose="05000000000000000000" pitchFamily="2" charset="2"/>
              </a:rPr>
              <a:t> clear grid and be ready to receive a new maze</a:t>
            </a:r>
            <a:endParaRPr lang="en-US" sz="1400" dirty="0"/>
          </a:p>
          <a:p>
            <a:pPr lvl="1"/>
            <a:r>
              <a:rPr lang="en-US" sz="1400" dirty="0"/>
              <a:t>start			</a:t>
            </a:r>
            <a:r>
              <a:rPr lang="en-US" sz="1400" dirty="0">
                <a:sym typeface="Wingdings" panose="05000000000000000000" pitchFamily="2" charset="2"/>
              </a:rPr>
              <a:t> now the new maze transmission starts via MQTT</a:t>
            </a:r>
            <a:endParaRPr lang="en-US" sz="1400" dirty="0"/>
          </a:p>
          <a:p>
            <a:pPr lvl="1"/>
            <a:r>
              <a:rPr lang="en-US" sz="1400" dirty="0"/>
              <a:t>end			</a:t>
            </a:r>
            <a:r>
              <a:rPr lang="en-US" sz="1400" dirty="0">
                <a:sym typeface="Wingdings" panose="05000000000000000000" pitchFamily="2" charset="2"/>
              </a:rPr>
              <a:t> maze transmission via MQTT has ended</a:t>
            </a:r>
            <a:endParaRPr lang="en-US" sz="1400" dirty="0"/>
          </a:p>
          <a:p>
            <a:pPr lvl="1"/>
            <a:r>
              <a:rPr lang="en-US" sz="1400" dirty="0"/>
              <a:t>solve			</a:t>
            </a:r>
            <a:r>
              <a:rPr lang="en-US" sz="1400" dirty="0">
                <a:sym typeface="Wingdings" panose="05000000000000000000" pitchFamily="2" charset="2"/>
              </a:rPr>
              <a:t> start solving the maze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dimRow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dimension of the maze in rows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dimCol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dimension of the maze in columns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startRow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row of the starting point in the maze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startCol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column of the starting point in the maze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endRow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row of the end point in the maze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endCol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column of the end point in the maze</a:t>
            </a:r>
            <a:endParaRPr lang="en-US" sz="1800" dirty="0"/>
          </a:p>
          <a:p>
            <a:r>
              <a:rPr lang="en-US" sz="1800" dirty="0"/>
              <a:t>/maze/blocked			</a:t>
            </a:r>
            <a:r>
              <a:rPr lang="en-US" sz="1800" dirty="0">
                <a:sym typeface="Wingdings" panose="05000000000000000000" pitchFamily="2" charset="2"/>
              </a:rPr>
              <a:t> this grid element is blocked in </a:t>
            </a:r>
            <a:r>
              <a:rPr lang="en-US" sz="1800" dirty="0" err="1">
                <a:sym typeface="Wingdings" panose="05000000000000000000" pitchFamily="2" charset="2"/>
              </a:rPr>
              <a:t>row,col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/maze/go			 go to next grid element in </a:t>
            </a:r>
            <a:r>
              <a:rPr lang="en-US" sz="1800" dirty="0" err="1">
                <a:sym typeface="Wingdings" panose="05000000000000000000" pitchFamily="2" charset="2"/>
              </a:rPr>
              <a:t>row,col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sz="18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Rechteck 6"/>
          <p:cNvSpPr/>
          <p:nvPr/>
        </p:nvSpPr>
        <p:spPr>
          <a:xfrm>
            <a:off x="1141408" y="1579418"/>
            <a:ext cx="7681841" cy="4562763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1141408" y="6206673"/>
            <a:ext cx="7681841" cy="415954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Dodecagon 5"/>
          <p:cNvSpPr/>
          <p:nvPr/>
        </p:nvSpPr>
        <p:spPr>
          <a:xfrm>
            <a:off x="8900681" y="3649754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32268" y="3597989"/>
            <a:ext cx="2487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receive and </a:t>
            </a:r>
            <a:r>
              <a:rPr lang="en-US" dirty="0" err="1">
                <a:solidFill>
                  <a:schemeClr val="bg1"/>
                </a:solidFill>
              </a:rPr>
              <a:t>interprete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MQTT message</a:t>
            </a:r>
          </a:p>
        </p:txBody>
      </p:sp>
      <p:sp>
        <p:nvSpPr>
          <p:cNvPr id="9" name="Dodecagon 8"/>
          <p:cNvSpPr/>
          <p:nvPr/>
        </p:nvSpPr>
        <p:spPr>
          <a:xfrm>
            <a:off x="8924849" y="6227809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04521" y="6142181"/>
            <a:ext cx="2449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send back information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as MQTT message</a:t>
            </a:r>
          </a:p>
        </p:txBody>
      </p:sp>
    </p:spTree>
    <p:extLst>
      <p:ext uri="{BB962C8B-B14F-4D97-AF65-F5344CB8AC3E}">
        <p14:creationId xmlns:p14="http://schemas.microsoft.com/office/powerpoint/2010/main" val="401593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08" y="618518"/>
            <a:ext cx="5952119" cy="1478566"/>
          </a:xfrm>
        </p:spPr>
        <p:txBody>
          <a:bodyPr/>
          <a:lstStyle/>
          <a:p>
            <a:r>
              <a:rPr lang="en-US" dirty="0"/>
              <a:t>MAZE Solver example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41408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80316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419224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059350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99476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41408" y="254715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80316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19224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059350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699476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44458" y="318856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783366" y="318856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22274" y="318856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062400" y="318856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02526" y="318856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53131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792039" y="382997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3,1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430947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071073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711199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64854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803762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442670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082796" y="446162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22922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699476" y="1905750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99476" y="3183856"/>
            <a:ext cx="570402" cy="5573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46383" y="217782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97487" y="3465349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17" y="5131670"/>
            <a:ext cx="2799597" cy="82474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437853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076761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715669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55795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995921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437853" y="2552944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076761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715669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355795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995921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440903" y="3194351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079811" y="3194351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718719" y="3194351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358845" y="3194351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998971" y="3194351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449576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088484" y="3835758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727392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367518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007644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461299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100207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739115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379241" y="4467409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9019367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995921" y="1911536"/>
            <a:ext cx="508110" cy="5663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995921" y="3194278"/>
            <a:ext cx="508110" cy="5709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0" name="Right Arrow 89"/>
          <p:cNvSpPr/>
          <p:nvPr/>
        </p:nvSpPr>
        <p:spPr>
          <a:xfrm rot="10800000">
            <a:off x="8723643" y="2109140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34316" y="778578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37920" y="1078895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452060" y="1373042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90703" y="1988625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Right Arrow 93"/>
          <p:cNvSpPr/>
          <p:nvPr/>
        </p:nvSpPr>
        <p:spPr>
          <a:xfrm rot="10800000">
            <a:off x="8053899" y="2110981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 rot="10800000">
            <a:off x="7434485" y="210309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 rot="10800000">
            <a:off x="6807063" y="210309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 rot="5400000">
            <a:off x="6501961" y="2426644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/>
          <p:cNvSpPr/>
          <p:nvPr/>
        </p:nvSpPr>
        <p:spPr>
          <a:xfrm rot="5400000">
            <a:off x="6513684" y="310064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 rot="5400000">
            <a:off x="6513684" y="3732371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/>
          <p:cNvSpPr/>
          <p:nvPr/>
        </p:nvSpPr>
        <p:spPr>
          <a:xfrm rot="5400000">
            <a:off x="6518109" y="436409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6857463" y="465246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7485325" y="466465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 rot="16200000">
            <a:off x="7798981" y="4357141"/>
            <a:ext cx="379892" cy="1551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8112230" y="402081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8752356" y="4015949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 rot="16200000">
            <a:off x="9071753" y="368975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4963497" y="2642872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1,0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985965" y="3301504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2,0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7205" y="3960136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12287" y="4541088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4,0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576826" y="5130582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4,1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167384" y="5436055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4,2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621687" y="4163021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646672" y="3940406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628544" y="3717791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2952" y="3298999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2,4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488090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8" name="Right Arrow 117"/>
          <p:cNvSpPr/>
          <p:nvPr/>
        </p:nvSpPr>
        <p:spPr>
          <a:xfrm rot="10800000">
            <a:off x="3496064" y="2109140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 rot="10800000">
            <a:off x="2206906" y="210309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 rot="10800000">
            <a:off x="1579484" y="210309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5400000">
            <a:off x="1274382" y="2426644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5400000">
            <a:off x="1286105" y="310064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/>
          <p:cNvSpPr/>
          <p:nvPr/>
        </p:nvSpPr>
        <p:spPr>
          <a:xfrm rot="5400000">
            <a:off x="1286105" y="3732371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/>
          <p:cNvSpPr/>
          <p:nvPr/>
        </p:nvSpPr>
        <p:spPr>
          <a:xfrm rot="5400000">
            <a:off x="1290530" y="436409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/>
          <p:cNvSpPr/>
          <p:nvPr/>
        </p:nvSpPr>
        <p:spPr>
          <a:xfrm>
            <a:off x="1629884" y="465246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/>
          <p:cNvSpPr/>
          <p:nvPr/>
        </p:nvSpPr>
        <p:spPr>
          <a:xfrm>
            <a:off x="2257746" y="466465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 rot="16200000">
            <a:off x="2571402" y="4357141"/>
            <a:ext cx="379892" cy="1551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>
            <a:off x="2884651" y="402081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>
            <a:off x="3524777" y="4015949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/>
          <p:cNvSpPr/>
          <p:nvPr/>
        </p:nvSpPr>
        <p:spPr>
          <a:xfrm rot="16200000">
            <a:off x="3844174" y="368975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 rot="10800000">
            <a:off x="2817184" y="210143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5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31" grpId="0"/>
      <p:bldP spid="91" grpId="0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solver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Great explanation of </a:t>
            </a:r>
            <a:r>
              <a:rPr lang="en-US" dirty="0" err="1"/>
              <a:t>BreadthFirst</a:t>
            </a:r>
            <a:r>
              <a:rPr lang="en-US" dirty="0"/>
              <a:t>, </a:t>
            </a:r>
            <a:r>
              <a:rPr lang="en-US" dirty="0" err="1"/>
              <a:t>Dijkstra</a:t>
            </a:r>
            <a:r>
              <a:rPr lang="en-US" dirty="0"/>
              <a:t>, A*</a:t>
            </a:r>
          </a:p>
          <a:p>
            <a:r>
              <a:rPr lang="en-US" dirty="0">
                <a:hlinkClick r:id="rId2"/>
              </a:rPr>
              <a:t>https://www.redblobgames.com/pathfinding/a-star/introduction.html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Implementation details:</a:t>
            </a:r>
          </a:p>
          <a:p>
            <a:r>
              <a:rPr lang="en-US" dirty="0">
                <a:hlinkClick r:id="rId3"/>
              </a:rPr>
              <a:t>https://www.redblobgames.com/pathfinding/a-star/implementation.html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88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Clean Code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lvl="0"/>
            <a:r>
              <a:rPr lang="en-US"/>
              <a:t>Aka Code…. </a:t>
            </a:r>
          </a:p>
          <a:p>
            <a:pPr lvl="0"/>
            <a:r>
              <a:rPr lang="en-US"/>
              <a:t>	which works</a:t>
            </a:r>
          </a:p>
          <a:p>
            <a:pPr lvl="0"/>
            <a:r>
              <a:rPr lang="en-US"/>
              <a:t>	which is easy to understand</a:t>
            </a:r>
          </a:p>
          <a:p>
            <a:pPr lvl="0"/>
            <a:r>
              <a:rPr lang="en-US"/>
              <a:t>	easy to modify </a:t>
            </a:r>
          </a:p>
          <a:p>
            <a:pPr lvl="0"/>
            <a:r>
              <a:rPr lang="en-US"/>
              <a:t>	easy to test</a:t>
            </a:r>
          </a:p>
        </p:txBody>
      </p:sp>
    </p:spTree>
    <p:extLst>
      <p:ext uri="{BB962C8B-B14F-4D97-AF65-F5344CB8AC3E}">
        <p14:creationId xmlns:p14="http://schemas.microsoft.com/office/powerpoint/2010/main" val="52400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What is Clean Code?  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1306723" y="3231187"/>
            <a:ext cx="10450796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 philosophy evolved behind this term: the idea of SW development as a craftsmanship which has to be learned over years and continuously be exercised and improved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Clean Code = a reader-focused development style that produces software that is easy to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read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maintain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understand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change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used by other programmers</a:t>
            </a:r>
            <a:b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</a:b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 </a:t>
            </a:r>
            <a:endParaRPr lang="en-US" sz="15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4" name="Rechteck 6"/>
          <p:cNvSpPr/>
          <p:nvPr/>
        </p:nvSpPr>
        <p:spPr>
          <a:xfrm>
            <a:off x="1034378" y="1653701"/>
            <a:ext cx="10535058" cy="1499661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“Any fool can write code that a computer can understand. </a:t>
            </a:r>
            <a:b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Good programmers write code that humans can understand.”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						-- Martin C. Fowler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8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Clean Code – HOW? 	(1/3)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1141408" y="1716420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Felipe Ribeiro from Spotify and Job van der Voort from GitLab on Landing Jobs 2017: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Document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everything and make decisions (ex: release) based on facts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Asynchronous </a:t>
            </a:r>
            <a:r>
              <a:rPr lang="pt-PT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communication</a:t>
            </a: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like </a:t>
            </a:r>
            <a:r>
              <a:rPr lang="pt-PT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peer review </a:t>
            </a: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or </a:t>
            </a:r>
            <a:r>
              <a:rPr lang="pt-PT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code review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Good practices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like methods names intuitive and not too long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Give time to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refactoring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your code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Automated tests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included in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Continuous Integration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system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Use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design patterns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which makes code readable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Define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code coverage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per team depending on maturity (create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unit tests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is part of DoD)</a:t>
            </a:r>
          </a:p>
        </p:txBody>
      </p:sp>
      <p:pic>
        <p:nvPicPr>
          <p:cNvPr id="4" name="Picture 2_" descr="Inline imag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9329" y="695419"/>
            <a:ext cx="4626132" cy="231306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714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Clean Code – HOW? 	(2/3)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467514" y="1628775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457200" marR="0" lvl="1" indent="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Coding Guidelines: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Naming Conventions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Refactoring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More Frequent Commits, Fewer Problems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Adding or Removing Files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Compiling the Code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Making Sure Not to Break Other People’s Stuff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Updating Comments to Reflect Reality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Removing Temporary Code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Running the Unit Tests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Running Static Analysis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Automate as Much as You Can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TDD / BDD / ATDD</a:t>
            </a: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4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02" y="1637800"/>
            <a:ext cx="5681706" cy="26117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https://hiddeninplainsight.co.uk/wp-content/uploads/2015/03/Standard-TDD-Cycl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11866" y="4054349"/>
            <a:ext cx="4323941" cy="275348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3931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0BBE44D-0A49-416A-9232-4800133A9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391201"/>
              </p:ext>
            </p:extLst>
          </p:nvPr>
        </p:nvGraphicFramePr>
        <p:xfrm>
          <a:off x="9749009" y="108357"/>
          <a:ext cx="2339528" cy="1755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9009" y="108357"/>
                        <a:ext cx="2339528" cy="1755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0C1AA7F-53C4-45A0-A826-7689D1B3F6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5" y="418010"/>
            <a:ext cx="8502807" cy="60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Clean Code – HOW? 	(3/3)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467514" y="1628775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457200" marR="0" lvl="1" indent="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Help of Tools  - e.g. Git, Static Code Analysis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Code Review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Pull Request main feature from Bitbucket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Coding Standard rules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SonarQube (central Static Analysis Tool) 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Sonar Lint (local IDE – code checker)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BugFinder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Checkmarx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....</a:t>
            </a:r>
          </a:p>
        </p:txBody>
      </p:sp>
      <p:pic>
        <p:nvPicPr>
          <p:cNvPr id="4" name="Picture 2" descr="Code Quality 3 (XKCD #1833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58608" y="4350879"/>
            <a:ext cx="6159745" cy="21559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78" y="997528"/>
            <a:ext cx="4811179" cy="265416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134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Some more information on Clean Code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1141408" y="1716420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Clean Code Community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2"/>
              </a:rPr>
              <a:t>https://clean-code-developer.com/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Uncle Bob 	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3"/>
              </a:rPr>
              <a:t>https://sites.google.com/site/unclebobconsultingllc/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Clean Code CheatSheet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4"/>
              </a:rPr>
              <a:t>https://www.bbv.ch/images/bbv/pdf/downloads/V2_Clean_Code_V3.pdf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Great slidesets 	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5"/>
              </a:rPr>
              <a:t>http://www.jeremybytes.com/Downloads/Slides-CleanCode.pdf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/>
            </a:r>
            <a:b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</a:b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		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6"/>
              </a:rPr>
              <a:t>https://www.slideshare.net/arturoherrero/clean-code-8036914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Talk on Clean Code 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7"/>
              </a:rPr>
              <a:t>http://georg-gruetter.de/clean-code-oscon-2018.mp4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El Rizitas Code Review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7568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Unit Test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Unit test</a:t>
            </a:r>
          </a:p>
        </p:txBody>
      </p:sp>
      <p:pic>
        <p:nvPicPr>
          <p:cNvPr id="3" name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968" y="4932017"/>
            <a:ext cx="2483428" cy="14687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Inhaltsplatzhalter 4"/>
          <p:cNvSpPr txBox="1"/>
          <p:nvPr/>
        </p:nvSpPr>
        <p:spPr>
          <a:xfrm>
            <a:off x="3832488" y="692155"/>
            <a:ext cx="7658273" cy="65376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According to all literature ressources a highly recommended test pyramid for SW development looks like this</a:t>
            </a: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</p:txBody>
      </p:sp>
      <p:sp>
        <p:nvSpPr>
          <p:cNvPr id="5" name="Textfeld 14"/>
          <p:cNvSpPr txBox="1"/>
          <p:nvPr/>
        </p:nvSpPr>
        <p:spPr>
          <a:xfrm>
            <a:off x="1185272" y="5105415"/>
            <a:ext cx="9152851" cy="5701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Deviating from this recommendation can only be justified by two reason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We are more clever than all others in the area of SW development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Our SW is totally different from other SW</a:t>
            </a:r>
          </a:p>
        </p:txBody>
      </p:sp>
      <p:sp>
        <p:nvSpPr>
          <p:cNvPr id="6" name="Rectangle 2"/>
          <p:cNvSpPr/>
          <p:nvPr/>
        </p:nvSpPr>
        <p:spPr>
          <a:xfrm>
            <a:off x="1185272" y="1737634"/>
            <a:ext cx="10324545" cy="237777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552" y="2213524"/>
            <a:ext cx="1695251" cy="1756050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816" y="2252304"/>
            <a:ext cx="2161970" cy="16784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00" y="2362151"/>
            <a:ext cx="2136596" cy="15686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994" y="1968913"/>
            <a:ext cx="2798411" cy="20958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hteck 11"/>
          <p:cNvSpPr/>
          <p:nvPr/>
        </p:nvSpPr>
        <p:spPr>
          <a:xfrm>
            <a:off x="5809091" y="2144085"/>
            <a:ext cx="914400" cy="914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Bosch Office Sans"/>
            </a:endParaRPr>
          </a:p>
        </p:txBody>
      </p:sp>
      <p:sp>
        <p:nvSpPr>
          <p:cNvPr id="12" name="Rechteck 12"/>
          <p:cNvSpPr/>
          <p:nvPr/>
        </p:nvSpPr>
        <p:spPr>
          <a:xfrm>
            <a:off x="8353236" y="1874300"/>
            <a:ext cx="1232995" cy="55214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Bosch Office Sans"/>
            </a:endParaRPr>
          </a:p>
        </p:txBody>
      </p:sp>
      <p:sp>
        <p:nvSpPr>
          <p:cNvPr id="13" name="Rechteck 13"/>
          <p:cNvSpPr/>
          <p:nvPr/>
        </p:nvSpPr>
        <p:spPr>
          <a:xfrm>
            <a:off x="10505651" y="1737634"/>
            <a:ext cx="1004166" cy="75988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3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Why Unit test?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9905996" cy="2276124"/>
          </a:xfrm>
        </p:spPr>
        <p:txBody>
          <a:bodyPr/>
          <a:lstStyle/>
          <a:p>
            <a:pPr lvl="0"/>
            <a:r>
              <a:rPr lang="en-GB"/>
              <a:t>Confidence in the code, trust in the overall system</a:t>
            </a:r>
          </a:p>
          <a:p>
            <a:pPr lvl="0"/>
            <a:r>
              <a:rPr lang="en-GB"/>
              <a:t>Code decays over time: </a:t>
            </a:r>
            <a:r>
              <a:rPr lang="en-GB">
                <a:hlinkClick r:id="rId2"/>
              </a:rPr>
              <a:t>technical debt</a:t>
            </a:r>
            <a:endParaRPr lang="en-GB"/>
          </a:p>
          <a:p>
            <a:pPr lvl="0"/>
            <a:r>
              <a:rPr lang="en-GB"/>
              <a:t>Side effects: changes in one place needs changes in another place</a:t>
            </a:r>
          </a:p>
          <a:p>
            <a:pPr lvl="0"/>
            <a:r>
              <a:rPr lang="en-GB"/>
              <a:t>Mechanism for efficient debugging </a:t>
            </a:r>
          </a:p>
          <a:p>
            <a:pPr lvl="0"/>
            <a:endParaRPr lang="en-US"/>
          </a:p>
        </p:txBody>
      </p:sp>
      <p:pic>
        <p:nvPicPr>
          <p:cNvPr id="4" name="Marcador de Posição de Conteúdo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98" y="4192633"/>
            <a:ext cx="3128957" cy="1934623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sp>
        <p:nvSpPr>
          <p:cNvPr id="5" name="CaixaDeTexto 12"/>
          <p:cNvSpPr txBox="1"/>
          <p:nvPr/>
        </p:nvSpPr>
        <p:spPr>
          <a:xfrm>
            <a:off x="5484214" y="6127266"/>
            <a:ext cx="5857335" cy="6568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“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Write your code as if the person that's going to maintain </a:t>
            </a:r>
            <a:b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</a:b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it is a psychotic serial killer who knows where you live.”</a:t>
            </a:r>
            <a:endParaRPr lang="en-GB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ctr" defTabSz="914400" rtl="0" fontAlgn="auto" hangingPunct="1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500" b="0" i="0" u="none" strike="noStrike" kern="0" cap="none" spc="0" baseline="0">
              <a:solidFill>
                <a:srgbClr val="5B9BD5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8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Properties of a good unit test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/>
            <a:r>
              <a:rPr lang="en-US" sz="1800"/>
              <a:t>It should be automated and repeatable</a:t>
            </a:r>
          </a:p>
          <a:p>
            <a:pPr lvl="0"/>
            <a:r>
              <a:rPr lang="en-US" sz="1800"/>
              <a:t>It should be easy to implement</a:t>
            </a:r>
          </a:p>
          <a:p>
            <a:pPr lvl="0"/>
            <a:r>
              <a:rPr lang="en-US" sz="1800"/>
              <a:t>It should be relevant tomorrow</a:t>
            </a:r>
          </a:p>
          <a:p>
            <a:pPr lvl="0"/>
            <a:r>
              <a:rPr lang="en-US" sz="1800"/>
              <a:t>Anyone should be able to run it at the push of a button</a:t>
            </a:r>
          </a:p>
          <a:p>
            <a:pPr lvl="0"/>
            <a:r>
              <a:rPr lang="en-US" sz="1800"/>
              <a:t>It should run quickly</a:t>
            </a:r>
          </a:p>
          <a:p>
            <a:pPr lvl="0"/>
            <a:r>
              <a:rPr lang="en-US" sz="1800"/>
              <a:t>It should be consistent in its results (always returns the same result test is unchanged between runs)</a:t>
            </a:r>
          </a:p>
          <a:p>
            <a:pPr lvl="0"/>
            <a:r>
              <a:rPr lang="en-US" sz="1800"/>
              <a:t>It should have full control of the unit under test</a:t>
            </a:r>
          </a:p>
          <a:p>
            <a:pPr lvl="0"/>
            <a:r>
              <a:rPr lang="en-US" sz="1800"/>
              <a:t>It should be fully isolated (runs independently of other tests)</a:t>
            </a:r>
          </a:p>
          <a:p>
            <a:pPr lvl="0"/>
            <a:r>
              <a:rPr lang="en-US" sz="1800"/>
              <a:t>When it fails, it should be easy to detect what was expected and determine how to pinpoint the problem</a:t>
            </a:r>
          </a:p>
          <a:p>
            <a:pPr lvl="0"/>
            <a:endParaRPr lang="de-DE" sz="1400"/>
          </a:p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64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Unit Tests – what does clean code tell us?</a:t>
            </a:r>
          </a:p>
        </p:txBody>
      </p:sp>
      <p:pic>
        <p:nvPicPr>
          <p:cNvPr id="3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68" y="2214329"/>
            <a:ext cx="4999033" cy="32866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78" y="2214329"/>
            <a:ext cx="4012058" cy="41388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4"/>
          <p:cNvSpPr txBox="1"/>
          <p:nvPr/>
        </p:nvSpPr>
        <p:spPr>
          <a:xfrm>
            <a:off x="1787066" y="6027459"/>
            <a:ext cx="914400" cy="91440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0" cap="none" spc="0" baseline="0">
                <a:solidFill>
                  <a:srgbClr val="F2F2F2"/>
                </a:solidFill>
                <a:uFillTx/>
                <a:latin typeface="Calibri"/>
              </a:rPr>
              <a:t>Source: </a:t>
            </a:r>
            <a:r>
              <a:rPr lang="de-DE" sz="1800" b="0" i="0" u="none" strike="noStrike" kern="0" cap="none" spc="0" baseline="0">
                <a:solidFill>
                  <a:srgbClr val="F2F2F2"/>
                </a:solidFill>
                <a:uFillTx/>
                <a:latin typeface="Calibri"/>
                <a:hlinkClick r:id="rId4"/>
              </a:rPr>
              <a:t>Clean Code Cheatsheet</a:t>
            </a:r>
            <a:endParaRPr lang="de-DE" sz="1800" b="0" i="0" u="none" strike="noStrike" kern="0" cap="none" spc="0" baseline="0">
              <a:solidFill>
                <a:srgbClr val="F2F2F2"/>
              </a:solidFill>
              <a:uFillTx/>
              <a:latin typeface="Calibri"/>
            </a:endParaRPr>
          </a:p>
        </p:txBody>
      </p:sp>
      <p:sp>
        <p:nvSpPr>
          <p:cNvPr id="6" name="Textfeld 9"/>
          <p:cNvSpPr txBox="1"/>
          <p:nvPr/>
        </p:nvSpPr>
        <p:spPr>
          <a:xfrm>
            <a:off x="3355610" y="1884688"/>
            <a:ext cx="1585843" cy="402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sng" strike="noStrike" kern="1200" cap="all" spc="0" baseline="0">
                <a:solidFill>
                  <a:srgbClr val="FFFFFF"/>
                </a:solidFill>
                <a:uFillTx/>
                <a:latin typeface="Tw Cen MT"/>
              </a:rPr>
              <a:t>DO</a:t>
            </a:r>
          </a:p>
        </p:txBody>
      </p:sp>
      <p:sp>
        <p:nvSpPr>
          <p:cNvPr id="7" name="Textfeld 11"/>
          <p:cNvSpPr txBox="1"/>
          <p:nvPr/>
        </p:nvSpPr>
        <p:spPr>
          <a:xfrm>
            <a:off x="8272841" y="1884688"/>
            <a:ext cx="2321734" cy="4247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sng" strike="noStrike" kern="1200" cap="all" spc="0" baseline="0">
                <a:solidFill>
                  <a:srgbClr val="FFFFFF"/>
                </a:solidFill>
                <a:uFillTx/>
                <a:latin typeface="Tw Cen MT"/>
              </a:rPr>
              <a:t>Don‘t Do</a:t>
            </a:r>
          </a:p>
        </p:txBody>
      </p:sp>
    </p:spTree>
    <p:extLst>
      <p:ext uri="{BB962C8B-B14F-4D97-AF65-F5344CB8AC3E}">
        <p14:creationId xmlns:p14="http://schemas.microsoft.com/office/powerpoint/2010/main" val="18100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Unit Tests – who?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de-DE" sz="3200" u="sng"/>
              <a:t>Unit Testing is an essential task for the SW developer</a:t>
            </a:r>
            <a:endParaRPr lang="en-US" sz="3200"/>
          </a:p>
          <a:p>
            <a:pPr lvl="1"/>
            <a:r>
              <a:rPr lang="en-US"/>
              <a:t>SW developers know best how the unit under test should work</a:t>
            </a:r>
          </a:p>
          <a:p>
            <a:pPr lvl="1"/>
            <a:r>
              <a:rPr lang="en-US"/>
              <a:t>Peer reviews among different SW developers can serve as 4-eye principle</a:t>
            </a:r>
          </a:p>
          <a:p>
            <a:pPr lvl="1"/>
            <a:r>
              <a:rPr lang="en-US"/>
              <a:t>Mostly the test script implementation will be in the same programming language as the code itself</a:t>
            </a:r>
          </a:p>
          <a:p>
            <a:pPr lvl="1"/>
            <a:r>
              <a:rPr lang="en-US"/>
              <a:t>Some of the test frameworks can be integrated in the developer IDE. So it is very close to use</a:t>
            </a:r>
          </a:p>
          <a:p>
            <a:pPr lvl="1"/>
            <a:r>
              <a:rPr lang="en-US"/>
              <a:t>Good Unit Tests are extremely helpful for gaining trust after refactoring </a:t>
            </a:r>
          </a:p>
          <a:p>
            <a:pPr lvl="1"/>
            <a:r>
              <a:rPr lang="en-US"/>
              <a:t>Awareness of the impact of renaming / refactoring / beautifying activities on code and architecture level. </a:t>
            </a:r>
          </a:p>
          <a:p>
            <a:pPr lvl="1"/>
            <a:r>
              <a:rPr lang="en-US"/>
              <a:t>Awareness on importance how important well detail designs and clear understandable comments in the code are will be grow</a:t>
            </a:r>
            <a:endParaRPr lang="de-DE" sz="1400"/>
          </a:p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146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r>
              <a:rPr lang="de-DE" dirty="0"/>
              <a:t>C0 </a:t>
            </a:r>
            <a:r>
              <a:rPr lang="de-DE" dirty="0">
                <a:sym typeface="Wingdings" panose="05000000000000000000" pitchFamily="2" charset="2"/>
              </a:rPr>
              <a:t> Statement </a:t>
            </a:r>
            <a:r>
              <a:rPr lang="de-DE" dirty="0" err="1">
                <a:sym typeface="Wingdings" panose="05000000000000000000" pitchFamily="2" charset="2"/>
              </a:rPr>
              <a:t>coverage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dirty="0" err="1">
                <a:sym typeface="Wingdings" panose="05000000000000000000" pitchFamily="2" charset="2"/>
              </a:rPr>
              <a:t>Instruction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coverage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cover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>
                <a:sym typeface="Wingdings" panose="05000000000000000000" pitchFamily="2" charset="2"/>
              </a:rPr>
              <a:t>C1  Branch coverage (cover every branch)</a:t>
            </a:r>
          </a:p>
          <a:p>
            <a:r>
              <a:rPr lang="en-US" dirty="0">
                <a:sym typeface="Wingdings" panose="05000000000000000000" pitchFamily="2" charset="2"/>
              </a:rPr>
              <a:t>C2  Decision coverage (cover every decision)</a:t>
            </a:r>
          </a:p>
          <a:p>
            <a:r>
              <a:rPr lang="en-US" dirty="0">
                <a:sym typeface="Wingdings" panose="05000000000000000000" pitchFamily="2" charset="2"/>
              </a:rPr>
              <a:t>It hold C2 contains C1 contains C0</a:t>
            </a:r>
          </a:p>
          <a:p>
            <a:r>
              <a:rPr lang="en-US" dirty="0">
                <a:sym typeface="Wingdings" panose="05000000000000000000" pitchFamily="2" charset="2"/>
                <a:hlinkClick r:id="rId2"/>
              </a:rPr>
              <a:t>https://en.wikipedia.org/wiki/Code_coverage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Further coverage metrics in </a:t>
            </a:r>
            <a:r>
              <a:rPr lang="en-US" dirty="0" err="1">
                <a:sym typeface="Wingdings" panose="05000000000000000000" pitchFamily="2" charset="2"/>
              </a:rPr>
              <a:t>Avionik</a:t>
            </a:r>
            <a:r>
              <a:rPr lang="en-US" dirty="0">
                <a:sym typeface="Wingdings" panose="05000000000000000000" pitchFamily="2" charset="2"/>
              </a:rPr>
              <a:t> and Automotive or safety critical systems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  <a:hlinkClick r:id="rId3"/>
              </a:rPr>
              <a:t>MC/DC</a:t>
            </a:r>
            <a:r>
              <a:rPr lang="en-US" dirty="0">
                <a:sym typeface="Wingdings" panose="05000000000000000000" pitchFamily="2" charset="2"/>
              </a:rPr>
              <a:t>  Modified condition / decision coverage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81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TestCaseSet</a:t>
            </a:r>
            <a:r>
              <a:rPr lang="en-US" dirty="0">
                <a:sym typeface="Wingdings" panose="05000000000000000000" pitchFamily="2" charset="2"/>
              </a:rPr>
              <a:t> : a = true, b = true 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(1 </a:t>
            </a:r>
            <a:r>
              <a:rPr lang="en-US" dirty="0" err="1">
                <a:sym typeface="Wingdings" panose="05000000000000000000" pitchFamily="2" charset="2"/>
              </a:rPr>
              <a:t>Testcase</a:t>
            </a:r>
            <a:r>
              <a:rPr lang="en-US" dirty="0">
                <a:sym typeface="Wingdings" panose="05000000000000000000" pitchFamily="2" charset="2"/>
              </a:rPr>
              <a:t>) 	 C0 = 100% (2 of 2 lines are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C1 = 50%   (1 of 2 branches are executed – invisible branch!)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C2 = 25%   (1 of 4 decision are being executed)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It hold C2 contains C1 contains C0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88588" y="2824434"/>
            <a:ext cx="233265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print(“hello world”)</a:t>
            </a:r>
          </a:p>
        </p:txBody>
      </p:sp>
      <p:sp>
        <p:nvSpPr>
          <p:cNvPr id="6" name="Oval 5"/>
          <p:cNvSpPr/>
          <p:nvPr/>
        </p:nvSpPr>
        <p:spPr>
          <a:xfrm>
            <a:off x="9559172" y="2782447"/>
            <a:ext cx="2192695" cy="61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nothing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(invisible branch !)</a:t>
            </a:r>
          </a:p>
        </p:txBody>
      </p:sp>
      <p:sp>
        <p:nvSpPr>
          <p:cNvPr id="7" name="Oval 6"/>
          <p:cNvSpPr/>
          <p:nvPr/>
        </p:nvSpPr>
        <p:spPr>
          <a:xfrm>
            <a:off x="8023603" y="1678915"/>
            <a:ext cx="276254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(a==true or b==true)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1138" y="961331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cxnSp>
        <p:nvCxnSpPr>
          <p:cNvPr id="10" name="Straight Arrow Connector 9"/>
          <p:cNvCxnSpPr>
            <a:stCxn id="7" idx="4"/>
            <a:endCxn id="5" idx="0"/>
          </p:cNvCxnSpPr>
          <p:nvPr/>
        </p:nvCxnSpPr>
        <p:spPr>
          <a:xfrm flipH="1">
            <a:off x="8154915" y="2248487"/>
            <a:ext cx="1249960" cy="57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1731" y="217723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true or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true</a:t>
            </a:r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9404875" y="2248487"/>
            <a:ext cx="1250645" cy="533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24926" y="2182792"/>
            <a:ext cx="122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false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false</a:t>
            </a:r>
          </a:p>
        </p:txBody>
      </p:sp>
    </p:spTree>
    <p:extLst>
      <p:ext uri="{BB962C8B-B14F-4D97-AF65-F5344CB8AC3E}">
        <p14:creationId xmlns:p14="http://schemas.microsoft.com/office/powerpoint/2010/main" val="10649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004CC32-1C2F-4EE9-9C8A-F7C064C2E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0" y="466748"/>
            <a:ext cx="3438661" cy="1990125"/>
          </a:xfrm>
          <a:prstGeom prst="rect">
            <a:avLst/>
          </a:prstGeom>
        </p:spPr>
      </p:pic>
      <p:pic>
        <p:nvPicPr>
          <p:cNvPr id="7" name="Grafik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D10F79AC-97ED-4873-B890-514D8873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4" y="466748"/>
            <a:ext cx="7620000" cy="5715000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11EB1A21-128D-4CB5-9127-25093FFA9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0" y="2727614"/>
            <a:ext cx="2753158" cy="206560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D6C81A6-4A8A-4A8F-BA81-6C27869A423F}"/>
              </a:ext>
            </a:extLst>
          </p:cNvPr>
          <p:cNvSpPr txBox="1"/>
          <p:nvPr/>
        </p:nvSpPr>
        <p:spPr>
          <a:xfrm>
            <a:off x="531300" y="5292436"/>
            <a:ext cx="3209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https://www.instructables.com/id/Remote-Temperature-Monitoring-Using-MQTT-and-ESP82/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8680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TestCaseSet</a:t>
            </a:r>
            <a:r>
              <a:rPr lang="en-US" dirty="0">
                <a:sym typeface="Wingdings" panose="05000000000000000000" pitchFamily="2" charset="2"/>
              </a:rPr>
              <a:t> : a = true,  b = true  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(2 </a:t>
            </a:r>
            <a:r>
              <a:rPr lang="en-US" dirty="0" err="1">
                <a:sym typeface="Wingdings" panose="05000000000000000000" pitchFamily="2" charset="2"/>
              </a:rPr>
              <a:t>Testcases</a:t>
            </a:r>
            <a:r>
              <a:rPr lang="en-US" dirty="0">
                <a:sym typeface="Wingdings" panose="05000000000000000000" pitchFamily="2" charset="2"/>
              </a:rPr>
              <a:t>)  a = false, b = false	 Line 1 evaluates to false, Line 2 is not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C0 = 100% (2 of 2 lines are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C1 = 100% (2 of 2 branches are executed – invisible branch!)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C2 = 50%   (2 of 4 decision are being executed) 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88588" y="2824434"/>
            <a:ext cx="233265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print(“hello world”)</a:t>
            </a:r>
          </a:p>
        </p:txBody>
      </p:sp>
      <p:sp>
        <p:nvSpPr>
          <p:cNvPr id="6" name="Oval 5"/>
          <p:cNvSpPr/>
          <p:nvPr/>
        </p:nvSpPr>
        <p:spPr>
          <a:xfrm>
            <a:off x="9559172" y="2782447"/>
            <a:ext cx="2192695" cy="61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nothing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(invisible branch !)</a:t>
            </a:r>
          </a:p>
        </p:txBody>
      </p:sp>
      <p:sp>
        <p:nvSpPr>
          <p:cNvPr id="7" name="Oval 6"/>
          <p:cNvSpPr/>
          <p:nvPr/>
        </p:nvSpPr>
        <p:spPr>
          <a:xfrm>
            <a:off x="8023603" y="1678915"/>
            <a:ext cx="276254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(a==true or b==true)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1138" y="961331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cxnSp>
        <p:nvCxnSpPr>
          <p:cNvPr id="10" name="Straight Arrow Connector 9"/>
          <p:cNvCxnSpPr>
            <a:stCxn id="7" idx="4"/>
            <a:endCxn id="5" idx="0"/>
          </p:cNvCxnSpPr>
          <p:nvPr/>
        </p:nvCxnSpPr>
        <p:spPr>
          <a:xfrm flipH="1">
            <a:off x="8154915" y="2248487"/>
            <a:ext cx="1249960" cy="57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1731" y="217723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true or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true</a:t>
            </a:r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9404875" y="2248487"/>
            <a:ext cx="1250645" cy="533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24926" y="2182792"/>
            <a:ext cx="122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false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false</a:t>
            </a:r>
          </a:p>
        </p:txBody>
      </p:sp>
    </p:spTree>
    <p:extLst>
      <p:ext uri="{BB962C8B-B14F-4D97-AF65-F5344CB8AC3E}">
        <p14:creationId xmlns:p14="http://schemas.microsoft.com/office/powerpoint/2010/main" val="1805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8680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TestCaseSet</a:t>
            </a:r>
            <a:r>
              <a:rPr lang="en-US" dirty="0">
                <a:sym typeface="Wingdings" panose="05000000000000000000" pitchFamily="2" charset="2"/>
              </a:rPr>
              <a:t> : a = true,  b = true  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(4 </a:t>
            </a:r>
            <a:r>
              <a:rPr lang="en-US" dirty="0" err="1">
                <a:sym typeface="Wingdings" panose="05000000000000000000" pitchFamily="2" charset="2"/>
              </a:rPr>
              <a:t>Testcases</a:t>
            </a:r>
            <a:r>
              <a:rPr lang="en-US" dirty="0">
                <a:sym typeface="Wingdings" panose="05000000000000000000" pitchFamily="2" charset="2"/>
              </a:rPr>
              <a:t>)  a = false, b = false	 Line 1 evaluates to false, Line 2 is not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         a = true,  b = false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         a = false, b = true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C0 = 100% (2 of 2 lines are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C1 = 100% (2 of 2 branches are executed – invisible branch!)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C2 = 100% (4 of 4 decision are being executed) 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88588" y="2824434"/>
            <a:ext cx="233265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print(“hello world”)</a:t>
            </a:r>
          </a:p>
        </p:txBody>
      </p:sp>
      <p:sp>
        <p:nvSpPr>
          <p:cNvPr id="6" name="Oval 5"/>
          <p:cNvSpPr/>
          <p:nvPr/>
        </p:nvSpPr>
        <p:spPr>
          <a:xfrm>
            <a:off x="9559172" y="2782447"/>
            <a:ext cx="2192695" cy="61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nothing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(invisible branch !)</a:t>
            </a:r>
          </a:p>
        </p:txBody>
      </p:sp>
      <p:sp>
        <p:nvSpPr>
          <p:cNvPr id="7" name="Oval 6"/>
          <p:cNvSpPr/>
          <p:nvPr/>
        </p:nvSpPr>
        <p:spPr>
          <a:xfrm>
            <a:off x="8023603" y="1678915"/>
            <a:ext cx="276254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(a==true or b==true)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1138" y="961331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cxnSp>
        <p:nvCxnSpPr>
          <p:cNvPr id="10" name="Straight Arrow Connector 9"/>
          <p:cNvCxnSpPr>
            <a:stCxn id="7" idx="4"/>
            <a:endCxn id="5" idx="0"/>
          </p:cNvCxnSpPr>
          <p:nvPr/>
        </p:nvCxnSpPr>
        <p:spPr>
          <a:xfrm flipH="1">
            <a:off x="8154915" y="2248487"/>
            <a:ext cx="1249960" cy="57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1731" y="217723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true or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true</a:t>
            </a:r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9404875" y="2248487"/>
            <a:ext cx="1250645" cy="533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24926" y="2182792"/>
            <a:ext cx="122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false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false</a:t>
            </a:r>
          </a:p>
        </p:txBody>
      </p:sp>
    </p:spTree>
    <p:extLst>
      <p:ext uri="{BB962C8B-B14F-4D97-AF65-F5344CB8AC3E}">
        <p14:creationId xmlns:p14="http://schemas.microsoft.com/office/powerpoint/2010/main" val="12305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</a:t>
            </a:r>
            <a:r>
              <a:rPr lang="en-US" dirty="0">
                <a:sym typeface="Wingdings" panose="05000000000000000000" pitchFamily="2" charset="2"/>
              </a:rPr>
              <a:t> 2: a == false, b == false  Line 1 evaluates to false , Line 2 is not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 C0 = 50% (1 of 2 lines is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 C1 = 50% (1 of 2 branches are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 C2 = 25% (1 of 4 decision are being executed) 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202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 smtClean="0"/>
              <a:t>Technical </a:t>
            </a:r>
            <a:r>
              <a:rPr lang="de-DE" dirty="0" err="1" smtClean="0"/>
              <a:t>debt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     and </a:t>
            </a:r>
            <a:r>
              <a:rPr lang="de-DE" dirty="0" err="1" smtClean="0"/>
              <a:t>Sonarqube</a:t>
            </a:r>
            <a:endParaRPr lang="de-DE" dirty="0"/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is quality?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Can we measure quality?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3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018416BA-89FE-4C57-B5AB-D82D6A72A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3" y="1241742"/>
            <a:ext cx="5612637" cy="34226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087DBCB-0D50-430B-BAE0-94FB33B9B5AD}"/>
              </a:ext>
            </a:extLst>
          </p:cNvPr>
          <p:cNvSpPr txBox="1"/>
          <p:nvPr/>
        </p:nvSpPr>
        <p:spPr>
          <a:xfrm>
            <a:off x="314694" y="376741"/>
            <a:ext cx="5498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A </a:t>
            </a:r>
            <a:r>
              <a:rPr lang="de-DE" sz="3600" dirty="0" err="1">
                <a:solidFill>
                  <a:schemeClr val="bg1"/>
                </a:solidFill>
              </a:rPr>
              <a:t>much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better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DevOps</a:t>
            </a:r>
            <a:r>
              <a:rPr lang="de-DE" sz="3600" dirty="0">
                <a:solidFill>
                  <a:schemeClr val="bg1"/>
                </a:solidFill>
              </a:rPr>
              <a:t> Cycle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751E32-0CC0-4155-9943-7635A91D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98" y="1200489"/>
            <a:ext cx="3886200" cy="1752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E296FB-6FE1-41A7-A68F-D97A97A4C9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798" y="3148314"/>
            <a:ext cx="3868837" cy="221076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121A855-BDC1-42E2-90FE-75E9AF375DB8}"/>
              </a:ext>
            </a:extLst>
          </p:cNvPr>
          <p:cNvSpPr/>
          <p:nvPr/>
        </p:nvSpPr>
        <p:spPr>
          <a:xfrm>
            <a:off x="617177" y="4893135"/>
            <a:ext cx="618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“The most powerful tool we have as developers is automation.”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DE0E51E-F214-4E45-8949-7486892A1C13}"/>
              </a:ext>
            </a:extLst>
          </p:cNvPr>
          <p:cNvSpPr/>
          <p:nvPr/>
        </p:nvSpPr>
        <p:spPr>
          <a:xfrm>
            <a:off x="617177" y="5341154"/>
            <a:ext cx="438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“DevOps is a re-org, not a new team to hire.”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7BDFB41-FA8B-4FE8-AB6C-A9F29FC1F026}"/>
              </a:ext>
            </a:extLst>
          </p:cNvPr>
          <p:cNvSpPr/>
          <p:nvPr/>
        </p:nvSpPr>
        <p:spPr>
          <a:xfrm>
            <a:off x="617177" y="5789173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“Develop systems, not software.”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DF191F3-77CA-480C-BE1E-712ECF28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87085"/>
            <a:ext cx="8953731" cy="66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6BCA8B6-67CC-4440-A0A5-B8EABA90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4" y="384810"/>
            <a:ext cx="10919581" cy="61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Design patterns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r>
              <a:rPr lang="en-US" dirty="0" smtClean="0"/>
              <a:t>What is a modern Software design?</a:t>
            </a:r>
          </a:p>
          <a:p>
            <a:r>
              <a:rPr lang="en-US" dirty="0" smtClean="0"/>
              <a:t>Are there any reusable ideas from the ancestors?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Design patterns – what is it?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Design patterns are solutions to software design problems you find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again </a:t>
            </a:r>
            <a:r>
              <a:rPr lang="en-US" dirty="0"/>
              <a:t>and again in real-world application development. </a:t>
            </a:r>
          </a:p>
          <a:p>
            <a:pPr lvl="0"/>
            <a:r>
              <a:rPr lang="en-US" dirty="0"/>
              <a:t>Patterns are about reusable designs and interactions of objects. </a:t>
            </a:r>
          </a:p>
          <a:p>
            <a:pPr lvl="0"/>
            <a:r>
              <a:rPr lang="en-US" dirty="0"/>
              <a:t>The 23 Gang of Four (</a:t>
            </a:r>
            <a:r>
              <a:rPr lang="en-US" dirty="0" err="1"/>
              <a:t>GoF</a:t>
            </a:r>
            <a:r>
              <a:rPr lang="en-US" dirty="0"/>
              <a:t>) patterns are generally considered </a:t>
            </a:r>
            <a:r>
              <a:rPr lang="en-US" dirty="0" smtClean="0"/>
              <a:t>the </a:t>
            </a:r>
            <a:r>
              <a:rPr lang="en-US" dirty="0"/>
              <a:t>foundation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all other patterns. </a:t>
            </a:r>
          </a:p>
          <a:p>
            <a:pPr lvl="0"/>
            <a:r>
              <a:rPr lang="en-US" dirty="0"/>
              <a:t>They are categorized in three groups: Creational, Structural, and Behavioral </a:t>
            </a:r>
          </a:p>
          <a:p>
            <a:pPr lvl="0"/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Gang of Four (Gof)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/>
            <a:r>
              <a:rPr lang="en-US"/>
              <a:t>Erich Gamma</a:t>
            </a:r>
            <a:endParaRPr lang="en-US" sz="1400"/>
          </a:p>
          <a:p>
            <a:pPr lvl="0"/>
            <a:r>
              <a:rPr lang="en-US"/>
              <a:t>Richard Helm</a:t>
            </a:r>
          </a:p>
          <a:p>
            <a:pPr lvl="0"/>
            <a:r>
              <a:rPr lang="en-US"/>
              <a:t>Ralph Johnson</a:t>
            </a:r>
          </a:p>
          <a:p>
            <a:pPr lvl="0"/>
            <a:r>
              <a:rPr lang="en-US"/>
              <a:t>John Vlissides</a:t>
            </a:r>
          </a:p>
          <a:p>
            <a:pPr lvl="0"/>
            <a:endParaRPr lang="en-US"/>
          </a:p>
          <a:p>
            <a:pPr lvl="0"/>
            <a:r>
              <a:rPr lang="en-US"/>
              <a:t>Design patterns for object-oriented languages</a:t>
            </a:r>
          </a:p>
          <a:p>
            <a:pPr lvl="0"/>
            <a:r>
              <a:rPr lang="en-US"/>
              <a:t>1994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66" y="1244745"/>
            <a:ext cx="3316702" cy="41703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Creational patterns – create objects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>
                <a:hlinkClick r:id="rId2"/>
              </a:rPr>
              <a:t>Abstract Factory</a:t>
            </a:r>
            <a:r>
              <a:rPr lang="en-US"/>
              <a:t> 	Creates an instance of several families of classes</a:t>
            </a:r>
          </a:p>
          <a:p>
            <a:pPr lvl="0" fontAlgn="ctr"/>
            <a:r>
              <a:rPr lang="en-US">
                <a:hlinkClick r:id="rId3"/>
              </a:rPr>
              <a:t>Builder</a:t>
            </a:r>
            <a:r>
              <a:rPr lang="en-US"/>
              <a:t> 		Separates object construction from its representation</a:t>
            </a:r>
          </a:p>
          <a:p>
            <a:pPr lvl="0" fontAlgn="ctr"/>
            <a:r>
              <a:rPr lang="en-US">
                <a:hlinkClick r:id="rId4"/>
              </a:rPr>
              <a:t>Factory Method</a:t>
            </a:r>
            <a:r>
              <a:rPr lang="en-US"/>
              <a:t>	Creates an instance of several derived classes</a:t>
            </a:r>
          </a:p>
          <a:p>
            <a:pPr lvl="0" fontAlgn="ctr"/>
            <a:r>
              <a:rPr lang="en-US">
                <a:hlinkClick r:id="rId5"/>
              </a:rPr>
              <a:t>Prototype</a:t>
            </a:r>
            <a:r>
              <a:rPr lang="en-US"/>
              <a:t>		A fully initialized instance to be copied or cloned</a:t>
            </a:r>
          </a:p>
          <a:p>
            <a:pPr lvl="0" fontAlgn="ctr"/>
            <a:r>
              <a:rPr lang="en-US">
                <a:hlinkClick r:id="rId6"/>
              </a:rPr>
              <a:t>Singleton</a:t>
            </a:r>
            <a:r>
              <a:rPr lang="en-US"/>
              <a:t>		A class of which only a single instance can exist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Structural patterns – control your structure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>
                <a:hlinkClick r:id="rId2"/>
              </a:rPr>
              <a:t>Adapter</a:t>
            </a:r>
            <a:r>
              <a:rPr lang="en-US"/>
              <a:t> 		Match interfaces of different classes</a:t>
            </a:r>
          </a:p>
          <a:p>
            <a:pPr lvl="0" fontAlgn="ctr"/>
            <a:r>
              <a:rPr lang="en-US">
                <a:hlinkClick r:id="rId3"/>
              </a:rPr>
              <a:t>Bridge</a:t>
            </a:r>
            <a:r>
              <a:rPr lang="en-US"/>
              <a:t>		Separates an object’s interface from its implementation</a:t>
            </a:r>
          </a:p>
          <a:p>
            <a:pPr lvl="0" fontAlgn="ctr"/>
            <a:r>
              <a:rPr lang="en-US">
                <a:hlinkClick r:id="rId4"/>
              </a:rPr>
              <a:t>Composite</a:t>
            </a:r>
            <a:r>
              <a:rPr lang="en-US"/>
              <a:t>		A tree structure of simple and composite objects</a:t>
            </a:r>
          </a:p>
          <a:p>
            <a:pPr lvl="0" fontAlgn="ctr"/>
            <a:r>
              <a:rPr lang="en-US">
                <a:hlinkClick r:id="rId5"/>
              </a:rPr>
              <a:t>Decorator</a:t>
            </a:r>
            <a:r>
              <a:rPr lang="en-US"/>
              <a:t>		Add responsibilities to objects dynamically</a:t>
            </a:r>
          </a:p>
          <a:p>
            <a:pPr lvl="0" fontAlgn="ctr"/>
            <a:r>
              <a:rPr lang="en-US">
                <a:hlinkClick r:id="rId6"/>
              </a:rPr>
              <a:t>Façade</a:t>
            </a:r>
            <a:r>
              <a:rPr lang="en-US"/>
              <a:t>		A single class that represents an entire subsystem</a:t>
            </a:r>
          </a:p>
          <a:p>
            <a:pPr lvl="0" fontAlgn="ctr"/>
            <a:r>
              <a:rPr lang="en-US">
                <a:hlinkClick r:id="rId7"/>
              </a:rPr>
              <a:t>Flyweight</a:t>
            </a:r>
            <a:r>
              <a:rPr lang="en-US"/>
              <a:t>		A fine-grained instance used for efficient sharing</a:t>
            </a:r>
          </a:p>
          <a:p>
            <a:pPr lvl="0" fontAlgn="ctr"/>
            <a:r>
              <a:rPr lang="en-US">
                <a:hlinkClick r:id="rId8"/>
              </a:rPr>
              <a:t>Proxy</a:t>
            </a:r>
            <a:r>
              <a:rPr lang="en-US"/>
              <a:t>		An object representing another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haltkre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bc1ca0cbdf84d94bb16b2e36beb5f41 xmlns="4cc74a6a-cd67-4f24-8f31-cfab9b900517">
      <Terms xmlns="http://schemas.microsoft.com/office/infopath/2007/PartnerControls"/>
    </nbc1ca0cbdf84d94bb16b2e36beb5f41>
    <LikesCount xmlns="http://schemas.microsoft.com/sharepoint/v3" xsi:nil="true"/>
    <LikedBy xmlns="http://schemas.microsoft.com/sharepoint/v3">
      <UserInfo>
        <DisplayName/>
        <AccountId xsi:nil="true"/>
        <AccountType/>
      </UserInfo>
    </LikedBy>
    <_dlc_DocId xmlns="4cc74a6a-cd67-4f24-8f31-cfab9b900517">P01S014864-1451800039-6040</_dlc_DocId>
    <TaxCatchAll xmlns="4cc74a6a-cd67-4f24-8f31-cfab9b900517"/>
    <_dlc_DocIdUrl xmlns="4cc74a6a-cd67-4f24-8f31-cfab9b900517">
      <Url>https://sites.inside-share.bosch.com/sites/014864/_layouts/15/DocIdRedir.aspx?ID=P01S014864-1451800039-6040</Url>
      <Description>P01S014864-1451800039-6040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osch Document Non-ILM" ma:contentTypeID="0x0101008D30BEE7136BC148B5A80AD5599184BC00A562F19A131CBF4FBAF4DA03801F4142" ma:contentTypeVersion="4" ma:contentTypeDescription="Create a new document." ma:contentTypeScope="" ma:versionID="49aa634fc437afae6397e16e4ea9393c">
  <xsd:schema xmlns:xsd="http://www.w3.org/2001/XMLSchema" xmlns:xs="http://www.w3.org/2001/XMLSchema" xmlns:p="http://schemas.microsoft.com/office/2006/metadata/properties" xmlns:ns1="http://schemas.microsoft.com/sharepoint/v3" xmlns:ns2="4cc74a6a-cd67-4f24-8f31-cfab9b900517" targetNamespace="http://schemas.microsoft.com/office/2006/metadata/properties" ma:root="true" ma:fieldsID="d662188c3a14d9c8684f9c2feb96ae82" ns1:_="" ns2:_="">
    <xsd:import namespace="http://schemas.microsoft.com/sharepoint/v3"/>
    <xsd:import namespace="4cc74a6a-cd67-4f24-8f31-cfab9b90051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nbc1ca0cbdf84d94bb16b2e36beb5f41" minOccurs="0"/>
                <xsd:element ref="ns2:TaxCatchAll" minOccurs="0"/>
                <xsd:element ref="ns2:TaxCatchAllLabel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ikesCount" ma:index="15" nillable="true" ma:displayName="Number of Likes" ma:internalName="LikesCount">
      <xsd:simpleType>
        <xsd:restriction base="dms:Unknown"/>
      </xsd:simpleType>
    </xsd:element>
    <xsd:element name="LikedBy" ma:index="16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74a6a-cd67-4f24-8f31-cfab9b9005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nbc1ca0cbdf84d94bb16b2e36beb5f41" ma:index="11" nillable="true" ma:taxonomy="true" ma:internalName="nbc1ca0cbdf84d94bb16b2e36beb5f41" ma:taxonomyFieldName="DMSKeywords" ma:displayName="Keywords" ma:fieldId="{7bc1ca0c-bdf8-4d94-bb16-b2e36beb5f41}" ma:sspId="b81b984e-7d9a-4f77-a40b-67f8485df2c3" ma:termSetId="60b9a47b-deac-4705-aca2-f3e7b4a2e84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daa40a6d-50b2-4385-8b29-d21703194547}" ma:internalName="TaxCatchAll" ma:showField="CatchAllData" ma:web="4cc74a6a-cd67-4f24-8f31-cfab9b900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daa40a6d-50b2-4385-8b29-d21703194547}" ma:internalName="TaxCatchAllLabel" ma:readOnly="true" ma:showField="CatchAllDataLabel" ma:web="4cc74a6a-cd67-4f24-8f31-cfab9b900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9109E4-7204-4E46-8184-E7C77F57B96C}">
  <ds:schemaRefs>
    <ds:schemaRef ds:uri="http://schemas.microsoft.com/office/2006/metadata/properties"/>
    <ds:schemaRef ds:uri="http://schemas.microsoft.com/office/infopath/2007/PartnerControls"/>
    <ds:schemaRef ds:uri="4cc74a6a-cd67-4f24-8f31-cfab9b90051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25ED4D3-4A5C-4A5F-ACBF-E7C911FF37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cc74a6a-cd67-4f24-8f31-cfab9b900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DE2E7B-142E-41F5-B2A4-109E42D7166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1C62DA2-B2FA-45A2-ABC2-996FDCE4FA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TM04033919%5b%5bfn=Schaltkreis%5d%5d</Template>
  <TotalTime>0</TotalTime>
  <Words>1704</Words>
  <Application>Microsoft Office PowerPoint</Application>
  <PresentationFormat>Widescreen</PresentationFormat>
  <Paragraphs>522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Bosch Office Sans</vt:lpstr>
      <vt:lpstr>Calibri</vt:lpstr>
      <vt:lpstr>Trebuchet MS</vt:lpstr>
      <vt:lpstr>Tw Cen MT</vt:lpstr>
      <vt:lpstr>Wingdings</vt:lpstr>
      <vt:lpstr>Wingdings 3</vt:lpstr>
      <vt:lpstr>Schaltkreis</vt:lpstr>
      <vt:lpstr>PDF</vt:lpstr>
      <vt:lpstr>Informatica feminale 2019</vt:lpstr>
      <vt:lpstr>IoT and MQTT</vt:lpstr>
      <vt:lpstr>PowerPoint Presentation</vt:lpstr>
      <vt:lpstr>PowerPoint Presentation</vt:lpstr>
      <vt:lpstr>Design patterns</vt:lpstr>
      <vt:lpstr>Design patterns – what is it?</vt:lpstr>
      <vt:lpstr>Gang of Four (Gof)</vt:lpstr>
      <vt:lpstr>Creational patterns – create objects</vt:lpstr>
      <vt:lpstr>Structural patterns – control your structure</vt:lpstr>
      <vt:lpstr>Behavioral patterns – Dynamics in code flow</vt:lpstr>
      <vt:lpstr>Model view controller (MVC)</vt:lpstr>
      <vt:lpstr>Model view controller (MVC)</vt:lpstr>
      <vt:lpstr>Model view controller (MVC)</vt:lpstr>
      <vt:lpstr>Model view controller (MVC)</vt:lpstr>
      <vt:lpstr>Maze solver - Model view controller (MVC)</vt:lpstr>
      <vt:lpstr>Maze solver - Model view controller (MVC)</vt:lpstr>
      <vt:lpstr>Maze solver - Model view controller (MVC)</vt:lpstr>
      <vt:lpstr>Maze solver - Resources</vt:lpstr>
      <vt:lpstr>PowerPoint Presentation</vt:lpstr>
      <vt:lpstr>MAZE grid - see also test_maze_generator.py</vt:lpstr>
      <vt:lpstr>MAZE grid Representation</vt:lpstr>
      <vt:lpstr>MQTT Protocol</vt:lpstr>
      <vt:lpstr>MQTT Protocol – available topics</vt:lpstr>
      <vt:lpstr>MAZE Solver example</vt:lpstr>
      <vt:lpstr>Maze solver </vt:lpstr>
      <vt:lpstr>Clean Code</vt:lpstr>
      <vt:lpstr>What is Clean Code?  </vt:lpstr>
      <vt:lpstr>Clean Code – HOW?  (1/3)</vt:lpstr>
      <vt:lpstr>Clean Code – HOW?  (2/3)</vt:lpstr>
      <vt:lpstr>Clean Code – HOW?  (3/3)</vt:lpstr>
      <vt:lpstr>Some more information on Clean Code</vt:lpstr>
      <vt:lpstr>Unit Test</vt:lpstr>
      <vt:lpstr>Unit test</vt:lpstr>
      <vt:lpstr>Why Unit test?</vt:lpstr>
      <vt:lpstr>Properties of a good unit test</vt:lpstr>
      <vt:lpstr>Unit Tests – what does clean code tell us?</vt:lpstr>
      <vt:lpstr>Unit Tests – who?</vt:lpstr>
      <vt:lpstr>Unit Tests – Coverage</vt:lpstr>
      <vt:lpstr>Unit Tests – Coverage</vt:lpstr>
      <vt:lpstr>Unit Tests – Coverage</vt:lpstr>
      <vt:lpstr>Unit Tests – Coverage</vt:lpstr>
      <vt:lpstr>Unit Tests – Coverage</vt:lpstr>
      <vt:lpstr>Technical debt           and Sonarqube</vt:lpstr>
      <vt:lpstr>Devops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Entwicklungsumgebung</dc:title>
  <dc:creator>Susanna Mu</dc:creator>
  <cp:lastModifiedBy>Antonia Reiter</cp:lastModifiedBy>
  <cp:revision>50</cp:revision>
  <dcterms:created xsi:type="dcterms:W3CDTF">2019-06-30T13:40:06Z</dcterms:created>
  <dcterms:modified xsi:type="dcterms:W3CDTF">2019-08-04T08:08:19Z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8217d367-d2c1-448c-b7df-d4d89b533bf7</vt:lpwstr>
  </property>
  <property fmtid="{D5CDD505-2E9C-101B-9397-08002B2CF9AE}" pid="3" name="ContentTypeId">
    <vt:lpwstr>0x0101008D30BEE7136BC148B5A80AD5599184BC00A562F19A131CBF4FBAF4DA03801F4142</vt:lpwstr>
  </property>
</Properties>
</file>